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70"/>
  </p:notesMasterIdLst>
  <p:sldIdLst>
    <p:sldId id="436" r:id="rId3"/>
    <p:sldId id="311" r:id="rId4"/>
    <p:sldId id="303" r:id="rId5"/>
    <p:sldId id="433" r:id="rId6"/>
    <p:sldId id="400" r:id="rId7"/>
    <p:sldId id="401" r:id="rId8"/>
    <p:sldId id="405" r:id="rId9"/>
    <p:sldId id="406" r:id="rId10"/>
    <p:sldId id="391" r:id="rId11"/>
    <p:sldId id="392" r:id="rId12"/>
    <p:sldId id="393" r:id="rId13"/>
    <p:sldId id="309" r:id="rId14"/>
    <p:sldId id="310" r:id="rId15"/>
    <p:sldId id="362" r:id="rId16"/>
    <p:sldId id="333" r:id="rId17"/>
    <p:sldId id="334" r:id="rId18"/>
    <p:sldId id="335" r:id="rId19"/>
    <p:sldId id="351" r:id="rId20"/>
    <p:sldId id="330" r:id="rId21"/>
    <p:sldId id="384" r:id="rId22"/>
    <p:sldId id="385" r:id="rId23"/>
    <p:sldId id="386" r:id="rId24"/>
    <p:sldId id="291" r:id="rId25"/>
    <p:sldId id="396" r:id="rId26"/>
    <p:sldId id="352" r:id="rId27"/>
    <p:sldId id="353" r:id="rId28"/>
    <p:sldId id="381" r:id="rId29"/>
    <p:sldId id="382" r:id="rId30"/>
    <p:sldId id="428" r:id="rId31"/>
    <p:sldId id="408" r:id="rId32"/>
    <p:sldId id="429" r:id="rId33"/>
    <p:sldId id="431" r:id="rId34"/>
    <p:sldId id="430" r:id="rId35"/>
    <p:sldId id="432" r:id="rId36"/>
    <p:sldId id="395" r:id="rId37"/>
    <p:sldId id="399" r:id="rId38"/>
    <p:sldId id="271" r:id="rId39"/>
    <p:sldId id="272" r:id="rId40"/>
    <p:sldId id="292" r:id="rId41"/>
    <p:sldId id="354" r:id="rId42"/>
    <p:sldId id="357" r:id="rId43"/>
    <p:sldId id="358" r:id="rId44"/>
    <p:sldId id="359" r:id="rId45"/>
    <p:sldId id="360" r:id="rId46"/>
    <p:sldId id="273" r:id="rId47"/>
    <p:sldId id="274" r:id="rId48"/>
    <p:sldId id="348" r:id="rId49"/>
    <p:sldId id="349" r:id="rId50"/>
    <p:sldId id="369" r:id="rId51"/>
    <p:sldId id="275" r:id="rId52"/>
    <p:sldId id="276" r:id="rId53"/>
    <p:sldId id="277" r:id="rId54"/>
    <p:sldId id="278" r:id="rId55"/>
    <p:sldId id="279" r:id="rId56"/>
    <p:sldId id="323" r:id="rId57"/>
    <p:sldId id="324" r:id="rId58"/>
    <p:sldId id="325" r:id="rId59"/>
    <p:sldId id="326" r:id="rId60"/>
    <p:sldId id="281" r:id="rId61"/>
    <p:sldId id="282" r:id="rId62"/>
    <p:sldId id="283" r:id="rId63"/>
    <p:sldId id="377" r:id="rId64"/>
    <p:sldId id="378" r:id="rId65"/>
    <p:sldId id="284" r:id="rId66"/>
    <p:sldId id="285" r:id="rId67"/>
    <p:sldId id="286" r:id="rId68"/>
    <p:sldId id="383" r:id="rId6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8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565"/>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DEA0B85A-1C69-4EC3-BF9D-F3D47047ADC8}" type="datetimeFigureOut">
              <a:rPr lang="en-US"/>
              <a:pPr>
                <a:defRPr/>
              </a:pPr>
              <a:t>3/3/2016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14335A21-3D24-41A6-9B0E-EB6C268A0B17}" type="slidenum">
              <a:rPr lang="en-US"/>
              <a:pPr>
                <a:defRPr/>
              </a:pPr>
              <a:t>‹#›</a:t>
            </a:fld>
            <a:endParaRPr lang="en-US"/>
          </a:p>
        </p:txBody>
      </p:sp>
    </p:spTree>
    <p:extLst>
      <p:ext uri="{BB962C8B-B14F-4D97-AF65-F5344CB8AC3E}">
        <p14:creationId xmlns:p14="http://schemas.microsoft.com/office/powerpoint/2010/main" val="14084685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p:spPr>
        <p:txBody>
          <a:bodyPr/>
          <a:lstStyle/>
          <a:p>
            <a:endParaRPr lang="en-US" altLang="en-US" smtClean="0"/>
          </a:p>
        </p:txBody>
      </p:sp>
      <p:sp>
        <p:nvSpPr>
          <p:cNvPr id="25604" name="Date Placeholder 3"/>
          <p:cNvSpPr>
            <a:spLocks noGrp="1"/>
          </p:cNvSpPr>
          <p:nvPr>
            <p:ph type="dt" sz="quarter" idx="1"/>
          </p:nvPr>
        </p:nvSpPr>
        <p:spPr>
          <a:noFill/>
          <a:ln>
            <a:miter lim="800000"/>
            <a:headEnd/>
            <a:tailEnd/>
          </a:ln>
        </p:spPr>
        <p:txBody>
          <a:bodyPr/>
          <a:lstStyle/>
          <a:p>
            <a:fld id="{763BBDCC-3020-4B2E-B10C-8760FABA2937}" type="datetime1">
              <a:rPr lang="en-US" altLang="en-US" smtClean="0">
                <a:latin typeface="Arial" charset="0"/>
                <a:ea typeface="MS PGothic" pitchFamily="34" charset="-128"/>
              </a:rPr>
              <a:pPr/>
              <a:t>3/3/2016</a:t>
            </a:fld>
            <a:endParaRPr lang="en-US" altLang="en-US" smtClean="0">
              <a:latin typeface="Arial" charset="0"/>
              <a:ea typeface="MS PGothic" pitchFamily="34" charset="-128"/>
            </a:endParaRPr>
          </a:p>
        </p:txBody>
      </p:sp>
      <p:sp>
        <p:nvSpPr>
          <p:cNvPr id="25605" name="Slide Number Placeholder 4"/>
          <p:cNvSpPr>
            <a:spLocks noGrp="1"/>
          </p:cNvSpPr>
          <p:nvPr>
            <p:ph type="sldNum" sz="quarter" idx="5"/>
          </p:nvPr>
        </p:nvSpPr>
        <p:spPr>
          <a:noFill/>
          <a:ln>
            <a:miter lim="800000"/>
            <a:headEnd/>
            <a:tailEnd/>
          </a:ln>
        </p:spPr>
        <p:txBody>
          <a:bodyPr/>
          <a:lstStyle/>
          <a:p>
            <a:fld id="{F14FF018-9D9C-4CFD-8892-E9F828B721B3}" type="slidenum">
              <a:rPr lang="en-US" altLang="en-US" smtClean="0">
                <a:latin typeface="Arial" charset="0"/>
                <a:ea typeface="MS PGothic" pitchFamily="34" charset="-128"/>
              </a:rPr>
              <a:pPr/>
              <a:t>5</a:t>
            </a:fld>
            <a:endParaRPr lang="en-US" altLang="en-US" smtClean="0">
              <a:latin typeface="Arial" charset="0"/>
              <a:ea typeface="MS PGothic" pitchFamily="34" charset="-128"/>
            </a:endParaRPr>
          </a:p>
        </p:txBody>
      </p:sp>
    </p:spTree>
    <p:extLst>
      <p:ext uri="{BB962C8B-B14F-4D97-AF65-F5344CB8AC3E}">
        <p14:creationId xmlns:p14="http://schemas.microsoft.com/office/powerpoint/2010/main" val="1296374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txBox="1">
            <a:spLocks noGrp="1" noChangeArrowheads="1"/>
          </p:cNvSpPr>
          <p:nvPr/>
        </p:nvSpPr>
        <p:spPr bwMode="auto">
          <a:xfrm>
            <a:off x="3884613" y="8685213"/>
            <a:ext cx="2971800" cy="457200"/>
          </a:xfrm>
          <a:prstGeom prst="rect">
            <a:avLst/>
          </a:prstGeom>
          <a:noFill/>
          <a:ln>
            <a:miter lim="800000"/>
            <a:headEnd/>
            <a:tailEnd/>
          </a:ln>
        </p:spPr>
        <p:txBody>
          <a:bodyPr anchor="b"/>
          <a:lstStyle/>
          <a:p>
            <a:pPr algn="r">
              <a:defRPr/>
            </a:pPr>
            <a:fld id="{3033DABC-1EFD-4007-8383-2E67E41274EE}" type="slidenum">
              <a:rPr lang="en-US" altLang="en-US" sz="1200">
                <a:latin typeface="+mn-lt"/>
              </a:rPr>
              <a:pPr algn="r">
                <a:defRPr/>
              </a:pPr>
              <a:t>10</a:t>
            </a:fld>
            <a:endParaRPr lang="en-US" altLang="en-US" sz="1200">
              <a:latin typeface="+mn-lt"/>
            </a:endParaRPr>
          </a:p>
        </p:txBody>
      </p:sp>
      <p:sp>
        <p:nvSpPr>
          <p:cNvPr id="983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83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E5349D8-7B6A-4C08-B448-557D5BA9CE48}" type="slidenum">
              <a:rPr lang="en-US"/>
              <a:pPr fontAlgn="base">
                <a:spcBef>
                  <a:spcPct val="0"/>
                </a:spcBef>
                <a:spcAft>
                  <a:spcPct val="0"/>
                </a:spcAft>
                <a:defRPr/>
              </a:pPr>
              <a:t>17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06D27F-8B38-4F22-8CBB-F34B1C4BBCB3}" type="slidenum">
              <a:rPr lang="en-US">
                <a:solidFill>
                  <a:srgbClr val="000000"/>
                </a:solidFill>
              </a:rPr>
              <a:pPr fontAlgn="base">
                <a:spcBef>
                  <a:spcPct val="0"/>
                </a:spcBef>
                <a:spcAft>
                  <a:spcPct val="0"/>
                </a:spcAft>
                <a:defRPr/>
              </a:pPr>
              <a:t>23</a:t>
            </a:fld>
            <a:endParaRPr lang="en-US">
              <a:solidFill>
                <a:srgbClr val="000000"/>
              </a:solidFill>
            </a:endParaRPr>
          </a:p>
        </p:txBody>
      </p:sp>
      <p:sp>
        <p:nvSpPr>
          <p:cNvPr id="337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DEA56880-FFC8-410C-8D5D-7BAEDFDAAECB}" type="slidenum">
              <a:rPr lang="en-US" altLang="en-US" sz="1200">
                <a:latin typeface="Calibri" pitchFamily="34" charset="0"/>
              </a:rPr>
              <a:pPr algn="r"/>
              <a:t>51</a:t>
            </a:fld>
            <a:endParaRPr lang="en-US" altLang="en-US" sz="1200">
              <a:latin typeface="Calibri" pitchFamily="34" charset="0"/>
            </a:endParaRPr>
          </a:p>
        </p:txBody>
      </p:sp>
      <p:sp>
        <p:nvSpPr>
          <p:cNvPr id="5325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32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5E6BEA8D-D3B4-457C-BE05-CDC862DB0E0A}" type="slidenum">
              <a:rPr lang="en-US" altLang="en-US" sz="1200">
                <a:latin typeface="Calibri" pitchFamily="34" charset="0"/>
              </a:rPr>
              <a:pPr algn="r"/>
              <a:t>52</a:t>
            </a:fld>
            <a:endParaRPr lang="en-US" altLang="en-US" sz="1200">
              <a:latin typeface="Calibri" pitchFamily="34" charset="0"/>
            </a:endParaRPr>
          </a:p>
        </p:txBody>
      </p:sp>
      <p:sp>
        <p:nvSpPr>
          <p:cNvPr id="552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29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0318E5E-64A5-48AB-97EF-58C230454C0F}" type="datetimeFigureOut">
              <a:rPr lang="en-US"/>
              <a:pPr>
                <a:defRPr/>
              </a:pPr>
              <a:t>3/3/2016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36DA515-8332-49B6-9C06-DC1B2F196C7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0000FF"/>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7DE46F0-8648-4E28-93BF-074B7384AC26}" type="datetimeFigureOut">
              <a:rPr lang="en-US"/>
              <a:pPr>
                <a:defRPr/>
              </a:pPr>
              <a:t>3/3/2016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FC6D07E-A85F-4C89-A7BD-80A02475524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4031A27-6C07-41B8-8A33-38053615B676}" type="datetimeFigureOut">
              <a:rPr lang="en-US"/>
              <a:pPr>
                <a:defRPr/>
              </a:pPr>
              <a:t>3/3/2016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EC26856-C399-4B1E-BC91-F15EBB9700C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64B21F5-F6FF-4C3E-A13E-C8974C11947C}" type="datetimeFigureOut">
              <a:rPr lang="en-US"/>
              <a:pPr>
                <a:defRPr/>
              </a:pPr>
              <a:t>3/3/2016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09A7516-4034-48A6-AEAC-9869C96E995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2168448-2F2E-4333-9D87-A82759B3AB4B}" type="datetimeFigureOut">
              <a:rPr lang="en-US"/>
              <a:pPr>
                <a:defRPr/>
              </a:pPr>
              <a:t>3/3/2016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09489BE-2DAC-49C0-873A-6006B6E93E1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B33B055-467E-45FE-A987-580A3FEA2132}" type="datetimeFigureOut">
              <a:rPr lang="en-US"/>
              <a:pPr>
                <a:defRPr/>
              </a:pPr>
              <a:t>3/3/2016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E21ABF2-601B-47C2-A57D-762FA970763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A87EC73-FAEF-4FEE-8FB5-5ECA6862DFDA}" type="datetimeFigureOut">
              <a:rPr lang="en-US"/>
              <a:pPr>
                <a:defRPr/>
              </a:pPr>
              <a:t>3/3/2016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157D374-747F-41E0-A7D4-FA5F2612C02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0A8E56A-4F4A-4393-81D4-06A7031D4B4C}" type="datetimeFigureOut">
              <a:rPr lang="en-US"/>
              <a:pPr>
                <a:defRPr/>
              </a:pPr>
              <a:t>3/3/2016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D36DC00-20B6-40F1-BD91-BB3E9CDD936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394A37A-D065-4AEE-B2C4-187912CA545A}" type="datetimeFigureOut">
              <a:rPr lang="en-US"/>
              <a:pPr>
                <a:defRPr/>
              </a:pPr>
              <a:t>3/3/2016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8662477-3795-460E-9717-4EA2B57BD22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EA87040-E9EC-4965-A583-CFF850651AB6}" type="datetimeFigureOut">
              <a:rPr lang="en-US"/>
              <a:pPr>
                <a:defRPr/>
              </a:pPr>
              <a:t>3/3/2016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F213ADB-1DB5-4EDA-8FA1-528B1116E6A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CA2541B-973B-493A-954D-6F5B2FA37CCF}" type="datetimeFigureOut">
              <a:rPr lang="en-US"/>
              <a:pPr>
                <a:defRPr/>
              </a:pPr>
              <a:t>3/3/2016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1A2871E-860F-4E47-8A7C-8A7DADFCAA5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hangingPunct="0"/>
            <a:endParaRPr lang="en-US" altLang="en-US" sz="2400" dirty="0">
              <a:solidFill>
                <a:srgbClr val="000000"/>
              </a:solidFill>
              <a:latin typeface="Times New Roman" pitchFamily="18" charset="0"/>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hangingPunct="0"/>
            <a:endParaRPr lang="en-US" altLang="en-US" sz="2400">
              <a:solidFill>
                <a:srgbClr val="000000"/>
              </a:solidFill>
              <a:latin typeface="Times New Roman" pitchFamily="18" charset="0"/>
            </a:endParaRPr>
          </a:p>
        </p:txBody>
      </p:sp>
      <p:sp>
        <p:nvSpPr>
          <p:cNvPr id="6" name="Slide Number Placeholder 5"/>
          <p:cNvSpPr>
            <a:spLocks noGrp="1"/>
          </p:cNvSpPr>
          <p:nvPr>
            <p:ph type="sldNum" sz="quarter" idx="12"/>
          </p:nvPr>
        </p:nvSpPr>
        <p:spPr/>
        <p:txBody>
          <a:bodyPr/>
          <a:lstStyle>
            <a:lvl1pPr>
              <a:defRPr/>
            </a:lvl1pPr>
          </a:lstStyle>
          <a:p>
            <a:fld id="{B8D5D107-CFD6-4506-ACEE-BC41CB81913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7840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 Id="rId4" Type="http://schemas.openxmlformats.org/officeDocument/2006/relationships/image" Target="../media/image2.tif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E606506B-9493-450F-81BB-9DFE33EE6D36}" type="datetimeFigureOut">
              <a:rPr lang="en-US"/>
              <a:pPr>
                <a:defRPr/>
              </a:pPr>
              <a:t>3/3/2016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5AF6A27F-06B4-4214-B961-55AF6D4D254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3048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3315" name="Rectangle 3"/>
          <p:cNvSpPr>
            <a:spLocks noGrp="1" noChangeArrowheads="1"/>
          </p:cNvSpPr>
          <p:nvPr>
            <p:ph type="body" idx="1"/>
          </p:nvPr>
        </p:nvSpPr>
        <p:spPr bwMode="auto">
          <a:xfrm>
            <a:off x="685800" y="1676400"/>
            <a:ext cx="77724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318" name="Rectangle 6"/>
          <p:cNvSpPr>
            <a:spLocks noGrp="1" noChangeArrowheads="1"/>
          </p:cNvSpPr>
          <p:nvPr>
            <p:ph type="sldNum" sz="quarter" idx="4"/>
          </p:nvPr>
        </p:nvSpPr>
        <p:spPr bwMode="auto">
          <a:xfrm>
            <a:off x="4038600" y="63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0" hangingPunct="0"/>
            <a:fld id="{C41AC441-1C5B-4780-8A3D-9335E012FECA}" type="slidenum">
              <a:rPr lang="en-US" altLang="en-US" smtClean="0">
                <a:solidFill>
                  <a:srgbClr val="000000"/>
                </a:solidFill>
                <a:latin typeface="Times New Roman" pitchFamily="18" charset="0"/>
              </a:rPr>
              <a:pPr eaLnBrk="0" hangingPunct="0"/>
              <a:t>‹#›</a:t>
            </a:fld>
            <a:endParaRPr lang="en-US" altLang="en-US">
              <a:solidFill>
                <a:srgbClr val="000000"/>
              </a:solidFill>
              <a:latin typeface="Times New Roman" pitchFamily="18" charset="0"/>
            </a:endParaRPr>
          </a:p>
        </p:txBody>
      </p:sp>
      <p:sp>
        <p:nvSpPr>
          <p:cNvPr id="13319" name="Line 7"/>
          <p:cNvSpPr>
            <a:spLocks noChangeShapeType="1"/>
          </p:cNvSpPr>
          <p:nvPr/>
        </p:nvSpPr>
        <p:spPr bwMode="auto">
          <a:xfrm>
            <a:off x="685800" y="1447800"/>
            <a:ext cx="77724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en-US" sz="2400">
              <a:solidFill>
                <a:srgbClr val="000000"/>
              </a:solidFill>
              <a:latin typeface="Times New Roman" pitchFamily="18" charset="0"/>
            </a:endParaRPr>
          </a:p>
        </p:txBody>
      </p:sp>
      <p:pic>
        <p:nvPicPr>
          <p:cNvPr id="13322" name="Picture 5" descr="Mass Coalition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1" y="6243200"/>
            <a:ext cx="2590799" cy="4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6044064"/>
            <a:ext cx="2514600" cy="737736"/>
          </a:xfrm>
          <a:prstGeom prst="rect">
            <a:avLst/>
          </a:prstGeom>
        </p:spPr>
      </p:pic>
    </p:spTree>
    <p:extLst>
      <p:ext uri="{BB962C8B-B14F-4D97-AF65-F5344CB8AC3E}">
        <p14:creationId xmlns:p14="http://schemas.microsoft.com/office/powerpoint/2010/main" val="2072285396"/>
      </p:ext>
    </p:extLst>
  </p:cSld>
  <p:clrMap bg1="lt1" tx1="dk1" bg2="lt2" tx2="dk2" accent1="accent1" accent2="accent2" accent3="accent3" accent4="accent4" accent5="accent5" accent6="accent6" hlink="hlink" folHlink="folHlink"/>
  <p:sldLayoutIdLst>
    <p:sldLayoutId id="2147483662" r:id="rId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FF0000"/>
        </a:buClr>
        <a:buSzPct val="50000"/>
        <a:buFont typeface="Wingdings" panose="05000000000000000000"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F0000"/>
        </a:buClr>
        <a:buSzPct val="50000"/>
        <a:buFont typeface="Wingdings" panose="05000000000000000000"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rgbClr val="FF0000"/>
        </a:buClr>
        <a:buSzPct val="50000"/>
        <a:buFont typeface="Wingdings" panose="05000000000000000000" pitchFamily="2" charset="2"/>
        <a:buChar char="§"/>
        <a:defRPr sz="2400">
          <a:solidFill>
            <a:schemeClr val="tx1"/>
          </a:solidFill>
          <a:latin typeface="+mn-lt"/>
        </a:defRPr>
      </a:lvl3pPr>
      <a:lvl4pPr marL="1600200" indent="-228600" algn="l" rtl="0" eaLnBrk="1" fontAlgn="base" hangingPunct="1">
        <a:spcBef>
          <a:spcPct val="20000"/>
        </a:spcBef>
        <a:spcAft>
          <a:spcPct val="0"/>
        </a:spcAft>
        <a:buClr>
          <a:srgbClr val="FF0000"/>
        </a:buClr>
        <a:buSzPct val="50000"/>
        <a:buFont typeface="Wingdings" panose="05000000000000000000"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rgbClr val="FF0000"/>
        </a:buClr>
        <a:buSzPct val="50000"/>
        <a:buFont typeface="Wingdings" panose="05000000000000000000"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google.com/url?url=http://www.smartprinting.co/3d-printing-news/about-to-launch-a-3d-printeravoid-these-pitfalls/&amp;rct=j&amp;frm=1&amp;q=&amp;esrc=s&amp;sa=U&amp;ei=k0nWVMDhCLeNsQT9u4CwCQ&amp;ved=0CBYQ9QEwAA&amp;sig2=fm72T8XE59aKEsp2Q8zw6A&amp;usg=AFQjCNH2SndlLMw9Oet2xJAXEA3-how3iQ" TargetMode="Externa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www.vangoghgallery.com/catalog/image/0522/Self-Portrait-in-Front-of-the-Easel.jpg" TargetMode="External"/><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a:buClr>
                <a:schemeClr val="accent2"/>
              </a:buClr>
            </a:pPr>
            <a:r>
              <a:rPr lang="en-US" altLang="en-US" dirty="0" smtClean="0"/>
              <a:t>Welcome to the </a:t>
            </a:r>
            <a:br>
              <a:rPr lang="en-US" altLang="en-US" dirty="0" smtClean="0"/>
            </a:br>
            <a:r>
              <a:rPr lang="en-US" altLang="en-US" dirty="0" smtClean="0"/>
              <a:t>Mount Auburn </a:t>
            </a:r>
            <a:br>
              <a:rPr lang="en-US" altLang="en-US" dirty="0" smtClean="0"/>
            </a:br>
            <a:r>
              <a:rPr lang="en-US" altLang="en-US" dirty="0" smtClean="0"/>
              <a:t>Practice Improvement Program Community Learning Session</a:t>
            </a:r>
            <a:endParaRPr lang="en-US" altLang="en-US" dirty="0"/>
          </a:p>
        </p:txBody>
      </p:sp>
      <p:sp>
        <p:nvSpPr>
          <p:cNvPr id="2051" name="Rectangle 3"/>
          <p:cNvSpPr>
            <a:spLocks noGrp="1" noChangeArrowheads="1"/>
          </p:cNvSpPr>
          <p:nvPr>
            <p:ph type="subTitle" idx="1"/>
          </p:nvPr>
        </p:nvSpPr>
        <p:spPr>
          <a:xfrm>
            <a:off x="1371600" y="4572000"/>
            <a:ext cx="6400800" cy="1752600"/>
          </a:xfrm>
        </p:spPr>
        <p:txBody>
          <a:bodyPr/>
          <a:lstStyle/>
          <a:p>
            <a:r>
              <a:rPr lang="en-US" altLang="en-US" dirty="0" smtClean="0"/>
              <a:t>Please be sure to sign in!</a:t>
            </a:r>
            <a:endParaRPr lang="en-US" altLang="en-US" dirty="0"/>
          </a:p>
        </p:txBody>
      </p:sp>
    </p:spTree>
    <p:extLst>
      <p:ext uri="{BB962C8B-B14F-4D97-AF65-F5344CB8AC3E}">
        <p14:creationId xmlns:p14="http://schemas.microsoft.com/office/powerpoint/2010/main" val="4269709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1273175"/>
            <a:ext cx="9144000" cy="1470025"/>
          </a:xfrm>
        </p:spPr>
        <p:txBody>
          <a:bodyPr>
            <a:normAutofit fontScale="90000"/>
          </a:bodyPr>
          <a:lstStyle/>
          <a:p>
            <a:pPr eaLnBrk="1" hangingPunct="1"/>
            <a:r>
              <a:rPr lang="en-US" sz="4900" dirty="0" smtClean="0">
                <a:solidFill>
                  <a:srgbClr val="0000FF"/>
                </a:solidFill>
              </a:rPr>
              <a:t> Understanding and Preventing Diagnostic Errors in Medicine </a:t>
            </a:r>
            <a:br>
              <a:rPr lang="en-US" sz="4900" dirty="0" smtClean="0">
                <a:solidFill>
                  <a:srgbClr val="0000FF"/>
                </a:solidFill>
              </a:rPr>
            </a:br>
            <a:r>
              <a:rPr lang="en-US" sz="4000" b="1" dirty="0" smtClean="0">
                <a:solidFill>
                  <a:srgbClr val="00B0F0"/>
                </a:solidFill>
              </a:rPr>
              <a:t/>
            </a:r>
            <a:br>
              <a:rPr lang="en-US" sz="4000" b="1" dirty="0" smtClean="0">
                <a:solidFill>
                  <a:srgbClr val="00B0F0"/>
                </a:solidFill>
              </a:rPr>
            </a:br>
            <a:r>
              <a:rPr lang="en-US" sz="3600" dirty="0" smtClean="0">
                <a:solidFill>
                  <a:srgbClr val="FF0000"/>
                </a:solidFill>
              </a:rPr>
              <a:t> Mount Auburn  Practice </a:t>
            </a:r>
            <a:r>
              <a:rPr lang="en-US" sz="3600" smtClean="0">
                <a:solidFill>
                  <a:srgbClr val="FF0000"/>
                </a:solidFill>
              </a:rPr>
              <a:t>Improvement </a:t>
            </a:r>
            <a:r>
              <a:rPr lang="en-US" sz="3600" smtClean="0">
                <a:solidFill>
                  <a:srgbClr val="FF0000"/>
                </a:solidFill>
              </a:rPr>
              <a:t>Program</a:t>
            </a:r>
            <a:r>
              <a:rPr lang="en-US" sz="3600" dirty="0" smtClean="0">
                <a:solidFill>
                  <a:srgbClr val="FF0000"/>
                </a:solidFill>
              </a:rPr>
              <a:t/>
            </a:r>
            <a:br>
              <a:rPr lang="en-US" sz="3600" dirty="0" smtClean="0">
                <a:solidFill>
                  <a:srgbClr val="FF0000"/>
                </a:solidFill>
              </a:rPr>
            </a:br>
            <a:r>
              <a:rPr lang="en-US" sz="3600" dirty="0" smtClean="0">
                <a:solidFill>
                  <a:srgbClr val="FF0000"/>
                </a:solidFill>
              </a:rPr>
              <a:t>   </a:t>
            </a:r>
            <a:r>
              <a:rPr lang="en-US" sz="3100" dirty="0" smtClean="0">
                <a:solidFill>
                  <a:srgbClr val="FF0000"/>
                </a:solidFill>
              </a:rPr>
              <a:t>March 4, 2016</a:t>
            </a:r>
            <a:endParaRPr lang="en-US" sz="4000" b="1" i="1" dirty="0" smtClean="0">
              <a:solidFill>
                <a:srgbClr val="00B0F0"/>
              </a:solidFill>
            </a:endParaRPr>
          </a:p>
        </p:txBody>
      </p:sp>
      <p:sp>
        <p:nvSpPr>
          <p:cNvPr id="15362" name="Subtitle 2"/>
          <p:cNvSpPr>
            <a:spLocks noGrp="1"/>
          </p:cNvSpPr>
          <p:nvPr>
            <p:ph type="subTitle" idx="1"/>
          </p:nvPr>
        </p:nvSpPr>
        <p:spPr>
          <a:xfrm>
            <a:off x="304800" y="3810000"/>
            <a:ext cx="8610600" cy="2057400"/>
          </a:xfrm>
        </p:spPr>
        <p:txBody>
          <a:bodyPr/>
          <a:lstStyle/>
          <a:p>
            <a:pPr eaLnBrk="1" hangingPunct="1">
              <a:lnSpc>
                <a:spcPct val="80000"/>
              </a:lnSpc>
            </a:pPr>
            <a:r>
              <a:rPr lang="en-US" sz="3600" b="1" dirty="0" smtClean="0">
                <a:solidFill>
                  <a:schemeClr val="tx1"/>
                </a:solidFill>
                <a:latin typeface="Myriad Pro"/>
              </a:rPr>
              <a:t>Gordon Schiff MD</a:t>
            </a:r>
            <a:r>
              <a:rPr lang="en-US" b="1" dirty="0" smtClean="0">
                <a:solidFill>
                  <a:schemeClr val="tx1"/>
                </a:solidFill>
                <a:latin typeface="Myriad Pro"/>
              </a:rPr>
              <a:t/>
            </a:r>
            <a:br>
              <a:rPr lang="en-US" b="1" dirty="0" smtClean="0">
                <a:solidFill>
                  <a:schemeClr val="tx1"/>
                </a:solidFill>
                <a:latin typeface="Myriad Pro"/>
              </a:rPr>
            </a:br>
            <a:endParaRPr lang="en-US" b="1" dirty="0" smtClean="0">
              <a:solidFill>
                <a:schemeClr val="tx1"/>
              </a:solidFill>
              <a:latin typeface="Myriad Pro"/>
            </a:endParaRPr>
          </a:p>
          <a:p>
            <a:pPr eaLnBrk="1" hangingPunct="1">
              <a:lnSpc>
                <a:spcPct val="80000"/>
              </a:lnSpc>
            </a:pPr>
            <a:r>
              <a:rPr lang="en-US" sz="2000" b="1" dirty="0" smtClean="0">
                <a:solidFill>
                  <a:schemeClr val="tx1"/>
                </a:solidFill>
                <a:latin typeface="Myriad Pro"/>
              </a:rPr>
              <a:t>Associate Director Center for Patient Safety Research  and Practice</a:t>
            </a:r>
            <a:br>
              <a:rPr lang="en-US" sz="2000" b="1" dirty="0" smtClean="0">
                <a:solidFill>
                  <a:schemeClr val="tx1"/>
                </a:solidFill>
                <a:latin typeface="Myriad Pro"/>
              </a:rPr>
            </a:br>
            <a:r>
              <a:rPr lang="en-US" sz="2000" b="1" dirty="0" smtClean="0">
                <a:solidFill>
                  <a:schemeClr val="tx1"/>
                </a:solidFill>
                <a:latin typeface="Myriad Pro"/>
              </a:rPr>
              <a:t>Brigham and Women's Hospital Div. General Medicine  </a:t>
            </a:r>
            <a:br>
              <a:rPr lang="en-US" sz="2000" b="1" dirty="0" smtClean="0">
                <a:solidFill>
                  <a:schemeClr val="tx1"/>
                </a:solidFill>
                <a:latin typeface="Myriad Pro"/>
              </a:rPr>
            </a:br>
            <a:endParaRPr lang="en-US" sz="2000" b="1" dirty="0" smtClean="0">
              <a:solidFill>
                <a:schemeClr val="tx1"/>
              </a:solidFill>
              <a:latin typeface="Myriad Pro"/>
            </a:endParaRPr>
          </a:p>
          <a:p>
            <a:pPr eaLnBrk="1" hangingPunct="1">
              <a:lnSpc>
                <a:spcPct val="80000"/>
              </a:lnSpc>
            </a:pPr>
            <a:r>
              <a:rPr lang="en-US" sz="2000" b="1" dirty="0" smtClean="0">
                <a:solidFill>
                  <a:schemeClr val="tx1"/>
                </a:solidFill>
                <a:latin typeface="Myriad Pro"/>
              </a:rPr>
              <a:t> Safety Director – Harvard Center for Primary Care </a:t>
            </a:r>
            <a:br>
              <a:rPr lang="en-US" sz="2000" b="1" dirty="0" smtClean="0">
                <a:solidFill>
                  <a:schemeClr val="tx1"/>
                </a:solidFill>
                <a:latin typeface="Myriad Pro"/>
              </a:rPr>
            </a:br>
            <a:r>
              <a:rPr lang="en-US" sz="2000" b="1" smtClean="0">
                <a:solidFill>
                  <a:schemeClr val="tx1"/>
                </a:solidFill>
                <a:latin typeface="Myriad Pro"/>
              </a:rPr>
              <a:t>Academic Innovations </a:t>
            </a:r>
            <a:r>
              <a:rPr lang="en-US" sz="2000" b="1" dirty="0" smtClean="0">
                <a:solidFill>
                  <a:schemeClr val="tx1"/>
                </a:solidFill>
                <a:latin typeface="Myriad Pro"/>
              </a:rPr>
              <a:t>Collaborative</a:t>
            </a:r>
            <a:br>
              <a:rPr lang="en-US" sz="2000" b="1" dirty="0" smtClean="0">
                <a:solidFill>
                  <a:schemeClr val="tx1"/>
                </a:solidFill>
                <a:latin typeface="Myriad Pro"/>
              </a:rPr>
            </a:br>
            <a:endParaRPr lang="en-US" sz="2000" b="1" dirty="0" smtClean="0">
              <a:solidFill>
                <a:schemeClr val="tx1"/>
              </a:solidFill>
              <a:latin typeface="Myriad Pro"/>
            </a:endParaRPr>
          </a:p>
          <a:p>
            <a:pPr eaLnBrk="1" hangingPunct="1">
              <a:lnSpc>
                <a:spcPct val="80000"/>
              </a:lnSpc>
            </a:pPr>
            <a:r>
              <a:rPr lang="en-US" sz="2000" b="1" dirty="0" smtClean="0">
                <a:solidFill>
                  <a:schemeClr val="tx1"/>
                </a:solidFill>
                <a:latin typeface="Myriad Pro"/>
              </a:rPr>
              <a:t>Associate Professor of Medicine Harvard Medical School</a:t>
            </a:r>
            <a:endParaRPr lang="en-US" sz="2000" dirty="0" smtClean="0">
              <a:solidFill>
                <a:srgbClr val="898989"/>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p:txBody>
          <a:bodyPr/>
          <a:lstStyle/>
          <a:p>
            <a:pPr>
              <a:defRPr/>
            </a:pPr>
            <a:fld id="{D308065D-D988-4670-8770-6ABE98BD33B1}" type="slidenum">
              <a:rPr lang="en-US" altLang="en-US"/>
              <a:pPr>
                <a:defRPr/>
              </a:pPr>
              <a:t>3</a:t>
            </a:fld>
            <a:endParaRPr lang="en-US" altLang="en-US"/>
          </a:p>
        </p:txBody>
      </p:sp>
      <p:sp>
        <p:nvSpPr>
          <p:cNvPr id="16386" name="Title 4"/>
          <p:cNvSpPr>
            <a:spLocks noGrp="1"/>
          </p:cNvSpPr>
          <p:nvPr>
            <p:ph type="title" idx="4294967295"/>
          </p:nvPr>
        </p:nvSpPr>
        <p:spPr>
          <a:xfrm>
            <a:off x="539750" y="0"/>
            <a:ext cx="8153400" cy="1341438"/>
          </a:xfrm>
        </p:spPr>
        <p:txBody>
          <a:bodyPr/>
          <a:lstStyle/>
          <a:p>
            <a:r>
              <a:rPr lang="en-US" altLang="en-US" dirty="0" smtClean="0">
                <a:solidFill>
                  <a:srgbClr val="0000FF"/>
                </a:solidFill>
              </a:rPr>
              <a:t>Financial Conflicts/Disclosures</a:t>
            </a:r>
          </a:p>
        </p:txBody>
      </p:sp>
      <p:sp>
        <p:nvSpPr>
          <p:cNvPr id="16387" name="Content Placeholder 5"/>
          <p:cNvSpPr>
            <a:spLocks noGrp="1"/>
          </p:cNvSpPr>
          <p:nvPr>
            <p:ph idx="4294967295"/>
          </p:nvPr>
        </p:nvSpPr>
        <p:spPr>
          <a:xfrm>
            <a:off x="152400" y="1189038"/>
            <a:ext cx="9144000" cy="4754562"/>
          </a:xfrm>
        </p:spPr>
        <p:txBody>
          <a:bodyPr/>
          <a:lstStyle/>
          <a:p>
            <a:pPr eaLnBrk="1" hangingPunct="1"/>
            <a:r>
              <a:rPr lang="en-US" altLang="en-US" sz="3600" dirty="0" smtClean="0"/>
              <a:t>Commercial </a:t>
            </a:r>
          </a:p>
          <a:p>
            <a:pPr lvl="1" eaLnBrk="1" hangingPunct="1"/>
            <a:r>
              <a:rPr lang="en-US" altLang="en-US" sz="3200" dirty="0" smtClean="0"/>
              <a:t>None related (</a:t>
            </a:r>
            <a:r>
              <a:rPr lang="en-US" altLang="en-US" sz="3200" dirty="0" err="1" smtClean="0"/>
              <a:t>Medware</a:t>
            </a:r>
            <a:r>
              <a:rPr lang="en-US" altLang="en-US" sz="3200" dirty="0" smtClean="0"/>
              <a:t> data-mining project)  </a:t>
            </a:r>
          </a:p>
          <a:p>
            <a:pPr lvl="1" eaLnBrk="1" hangingPunct="1"/>
            <a:endParaRPr lang="en-US" altLang="en-US" sz="3200" dirty="0" smtClean="0"/>
          </a:p>
          <a:p>
            <a:pPr eaLnBrk="1" hangingPunct="1"/>
            <a:r>
              <a:rPr lang="en-US" altLang="en-US" sz="3600" dirty="0" smtClean="0"/>
              <a:t>Other/Grant Funding </a:t>
            </a:r>
          </a:p>
          <a:p>
            <a:pPr lvl="1" eaLnBrk="1" hangingPunct="1"/>
            <a:r>
              <a:rPr lang="en-US" altLang="en-US" dirty="0" smtClean="0"/>
              <a:t>AHRQ PROMISES </a:t>
            </a:r>
            <a:r>
              <a:rPr lang="en-US" altLang="en-US" b="1" dirty="0" smtClean="0"/>
              <a:t> </a:t>
            </a:r>
            <a:r>
              <a:rPr lang="en-US" altLang="en-US" dirty="0" smtClean="0"/>
              <a:t>Ambulatory Safety &amp;</a:t>
            </a:r>
            <a:r>
              <a:rPr lang="en-US" altLang="en-US" b="1" dirty="0" smtClean="0"/>
              <a:t> </a:t>
            </a:r>
            <a:r>
              <a:rPr lang="en-US" altLang="en-US" dirty="0" smtClean="0"/>
              <a:t>Malpractice  </a:t>
            </a:r>
          </a:p>
          <a:p>
            <a:pPr lvl="1" eaLnBrk="1" hangingPunct="1"/>
            <a:r>
              <a:rPr lang="en-US" altLang="en-US" dirty="0" smtClean="0"/>
              <a:t>AHRQ –CERT:  BWH CERT HIT – Drug Reaction detection </a:t>
            </a:r>
            <a:br>
              <a:rPr lang="en-US" altLang="en-US" dirty="0" smtClean="0"/>
            </a:br>
            <a:r>
              <a:rPr lang="en-US" altLang="en-US" dirty="0" smtClean="0"/>
              <a:t>Chicago (UIC/NW) Patient Safety CERT </a:t>
            </a:r>
          </a:p>
          <a:p>
            <a:pPr lvl="1" eaLnBrk="1" hangingPunct="1"/>
            <a:r>
              <a:rPr lang="en-US" altLang="en-US" dirty="0" smtClean="0"/>
              <a:t>FDA - CPOE Errors Evaluation (CPOEMS)</a:t>
            </a:r>
          </a:p>
          <a:p>
            <a:pPr lvl="1" eaLnBrk="1" hangingPunct="1"/>
            <a:r>
              <a:rPr lang="en-US" altLang="en-US" dirty="0" smtClean="0"/>
              <a:t>CRICO –Diagnostic Errors/Pitfalls Grant </a:t>
            </a:r>
          </a:p>
          <a:p>
            <a:pPr lvl="1" eaLnBrk="1" hangingPunct="1"/>
            <a:r>
              <a:rPr lang="en-US" altLang="en-US" dirty="0" smtClean="0"/>
              <a:t>Gold / Leape Foundation-  Boundaries Issues </a:t>
            </a:r>
          </a:p>
          <a:p>
            <a:pPr lvl="1" eaLnBrk="1" hangingPunct="1">
              <a:buFontTx/>
              <a:buNone/>
            </a:pPr>
            <a:endParaRPr lang="en-US" altLang="en-US" sz="3600" dirty="0" smtClean="0"/>
          </a:p>
          <a:p>
            <a:pPr lvl="1" eaLnBrk="1" hangingPunct="1"/>
            <a:endParaRPr lang="en-US" altLang="en-US" sz="32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Learning </a:t>
            </a:r>
            <a:r>
              <a:rPr lang="en-US" dirty="0" smtClean="0"/>
              <a:t>Objectives</a:t>
            </a:r>
            <a:endParaRPr lang="en-US" dirty="0"/>
          </a:p>
        </p:txBody>
      </p:sp>
      <p:sp>
        <p:nvSpPr>
          <p:cNvPr id="4" name="Content Placeholder 3"/>
          <p:cNvSpPr>
            <a:spLocks noGrp="1"/>
          </p:cNvSpPr>
          <p:nvPr>
            <p:ph idx="1"/>
          </p:nvPr>
        </p:nvSpPr>
        <p:spPr/>
        <p:txBody>
          <a:bodyPr/>
          <a:lstStyle/>
          <a:p>
            <a:pPr marL="0" indent="0">
              <a:buNone/>
            </a:pPr>
            <a:r>
              <a:rPr lang="en-US" dirty="0" smtClean="0"/>
              <a:t>As </a:t>
            </a:r>
            <a:r>
              <a:rPr lang="en-US" dirty="0"/>
              <a:t>a result of participating in this session, learners will be able to:</a:t>
            </a:r>
          </a:p>
          <a:p>
            <a:r>
              <a:rPr lang="en-US" dirty="0" smtClean="0"/>
              <a:t> </a:t>
            </a:r>
            <a:r>
              <a:rPr lang="en-US" dirty="0"/>
              <a:t>Describe the key drivers of diagnostic failure</a:t>
            </a:r>
          </a:p>
          <a:p>
            <a:r>
              <a:rPr lang="en-US" dirty="0" smtClean="0"/>
              <a:t> </a:t>
            </a:r>
            <a:r>
              <a:rPr lang="en-US" dirty="0"/>
              <a:t>Explain how cognitive error contributes to late or incorrect diagnoses</a:t>
            </a:r>
          </a:p>
          <a:p>
            <a:r>
              <a:rPr lang="en-US" dirty="0" smtClean="0"/>
              <a:t> </a:t>
            </a:r>
            <a:r>
              <a:rPr lang="en-US" dirty="0"/>
              <a:t>Identify practical strategies to prevent diagnostic error in the </a:t>
            </a:r>
            <a:r>
              <a:rPr lang="en-US"/>
              <a:t>ambulatory </a:t>
            </a:r>
            <a:r>
              <a:rPr lang="en-US" smtClean="0"/>
              <a:t>setting</a:t>
            </a:r>
            <a:endParaRPr lang="en-US" dirty="0"/>
          </a:p>
        </p:txBody>
      </p:sp>
    </p:spTree>
    <p:extLst>
      <p:ext uri="{BB962C8B-B14F-4D97-AF65-F5344CB8AC3E}">
        <p14:creationId xmlns:p14="http://schemas.microsoft.com/office/powerpoint/2010/main" val="2475691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smtClean="0"/>
              <a:t>IOM Quality Reports </a:t>
            </a:r>
          </a:p>
        </p:txBody>
      </p:sp>
      <p:sp>
        <p:nvSpPr>
          <p:cNvPr id="11267" name="Content Placeholder 2"/>
          <p:cNvSpPr>
            <a:spLocks noGrp="1"/>
          </p:cNvSpPr>
          <p:nvPr>
            <p:ph idx="1"/>
          </p:nvPr>
        </p:nvSpPr>
        <p:spPr>
          <a:xfrm>
            <a:off x="178904" y="1219200"/>
            <a:ext cx="8736495" cy="4495800"/>
          </a:xfrm>
        </p:spPr>
        <p:txBody>
          <a:bodyPr/>
          <a:lstStyle/>
          <a:p>
            <a:pPr marL="0" indent="0">
              <a:buFontTx/>
              <a:buNone/>
              <a:defRPr/>
            </a:pPr>
            <a:endParaRPr lang="en-US" sz="1400" dirty="0">
              <a:ea typeface="+mn-ea"/>
            </a:endParaRPr>
          </a:p>
        </p:txBody>
      </p:sp>
      <p:pic>
        <p:nvPicPr>
          <p:cNvPr id="5" name="Picture 2"/>
          <p:cNvPicPr>
            <a:picLocks noChangeAspect="1" noChangeArrowheads="1"/>
          </p:cNvPicPr>
          <p:nvPr/>
        </p:nvPicPr>
        <p:blipFill>
          <a:blip r:embed="rId3" cstate="print"/>
          <a:srcRect l="10264" t="1779" r="11255" b="12071"/>
          <a:stretch>
            <a:fillRect/>
          </a:stretch>
        </p:blipFill>
        <p:spPr bwMode="auto">
          <a:xfrm>
            <a:off x="913842" y="1543050"/>
            <a:ext cx="7210783" cy="49434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9869" y="198745"/>
            <a:ext cx="4244454" cy="6366681"/>
          </a:xfrm>
          <a:prstGeom prst="rect">
            <a:avLst/>
          </a:prstGeom>
        </p:spPr>
      </p:pic>
      <p:sp>
        <p:nvSpPr>
          <p:cNvPr id="6" name="Rectangle 5"/>
          <p:cNvSpPr/>
          <p:nvPr/>
        </p:nvSpPr>
        <p:spPr>
          <a:xfrm>
            <a:off x="6336366" y="3522859"/>
            <a:ext cx="2851565" cy="1754326"/>
          </a:xfrm>
          <a:prstGeom prst="rect">
            <a:avLst/>
          </a:prstGeom>
        </p:spPr>
        <p:txBody>
          <a:bodyPr wrap="square">
            <a:spAutoFit/>
          </a:bodyPr>
          <a:lstStyle/>
          <a:p>
            <a:pPr algn="ctr"/>
            <a:r>
              <a:rPr lang="en-US" sz="3600" dirty="0" smtClean="0"/>
              <a:t>IOM Report September 2015 </a:t>
            </a:r>
            <a:endParaRPr lang="en-US" sz="4000" dirty="0"/>
          </a:p>
        </p:txBody>
      </p:sp>
    </p:spTree>
    <p:extLst>
      <p:ext uri="{BB962C8B-B14F-4D97-AF65-F5344CB8AC3E}">
        <p14:creationId xmlns:p14="http://schemas.microsoft.com/office/powerpoint/2010/main" val="34931328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 y="173038"/>
            <a:ext cx="9144000" cy="1363662"/>
          </a:xfrm>
        </p:spPr>
        <p:txBody>
          <a:bodyPr/>
          <a:lstStyle/>
          <a:p>
            <a:r>
              <a:rPr lang="en-US" sz="4000" b="1" dirty="0" smtClean="0">
                <a:solidFill>
                  <a:srgbClr val="427666"/>
                </a:solidFill>
                <a:ea typeface="Times New Roman"/>
              </a:rPr>
              <a:t>8 IOM Goals to Improve Diagnosis and Reduce Diagnostic Error</a:t>
            </a:r>
            <a:endParaRPr lang="en-US" sz="4000" b="1" dirty="0">
              <a:solidFill>
                <a:srgbClr val="427666"/>
              </a:solidFill>
            </a:endParaRPr>
          </a:p>
        </p:txBody>
      </p:sp>
      <p:graphicFrame>
        <p:nvGraphicFramePr>
          <p:cNvPr id="6" name="Table 5"/>
          <p:cNvGraphicFramePr>
            <a:graphicFrameLocks noGrp="1"/>
          </p:cNvGraphicFramePr>
          <p:nvPr/>
        </p:nvGraphicFramePr>
        <p:xfrm>
          <a:off x="228600" y="1841500"/>
          <a:ext cx="8724900" cy="3657600"/>
        </p:xfrm>
        <a:graphic>
          <a:graphicData uri="http://schemas.openxmlformats.org/drawingml/2006/table">
            <a:tbl>
              <a:tblPr>
                <a:tableStyleId>{9D7B26C5-4107-4FEC-AEDC-1716B250A1EF}</a:tableStyleId>
              </a:tblPr>
              <a:tblGrid>
                <a:gridCol w="1104899"/>
                <a:gridCol w="7620001"/>
              </a:tblGrid>
              <a:tr h="685800">
                <a:tc>
                  <a:txBody>
                    <a:bodyPr/>
                    <a:lstStyle/>
                    <a:p>
                      <a:r>
                        <a:rPr lang="en-US" b="1" dirty="0" smtClean="0">
                          <a:latin typeface="Trebuchet MS"/>
                          <a:cs typeface="Trebuchet MS"/>
                        </a:rPr>
                        <a:t>GOAL</a:t>
                      </a:r>
                      <a:r>
                        <a:rPr lang="en-US" b="1" baseline="0" dirty="0" smtClean="0">
                          <a:latin typeface="Trebuchet MS"/>
                          <a:cs typeface="Trebuchet MS"/>
                        </a:rPr>
                        <a:t> 1</a:t>
                      </a:r>
                      <a:endParaRPr lang="en-US" b="1" dirty="0">
                        <a:latin typeface="Trebuchet MS"/>
                        <a:cs typeface="Trebuchet M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Trebuchet MS"/>
                          <a:ea typeface="+mn-ea"/>
                          <a:cs typeface="Trebuchet MS"/>
                        </a:rPr>
                        <a:t>Facilitate </a:t>
                      </a:r>
                      <a:r>
                        <a:rPr lang="en-US" sz="1800" b="1" kern="1200" dirty="0" smtClean="0">
                          <a:solidFill>
                            <a:srgbClr val="427666"/>
                          </a:solidFill>
                          <a:latin typeface="Trebuchet MS"/>
                          <a:ea typeface="+mn-ea"/>
                          <a:cs typeface="Trebuchet MS"/>
                        </a:rPr>
                        <a:t>more effective teamwork </a:t>
                      </a:r>
                      <a:r>
                        <a:rPr lang="en-US" sz="1800" kern="1200" dirty="0" smtClean="0">
                          <a:solidFill>
                            <a:schemeClr val="tx1"/>
                          </a:solidFill>
                          <a:latin typeface="Trebuchet MS"/>
                          <a:ea typeface="+mn-ea"/>
                          <a:cs typeface="Trebuchet MS"/>
                        </a:rPr>
                        <a:t>in the diagnostic process among health care professionals, patients, and their families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kern="1200" dirty="0" smtClean="0">
                        <a:solidFill>
                          <a:schemeClr val="tx1"/>
                        </a:solidFill>
                        <a:latin typeface="Trebuchet MS"/>
                        <a:ea typeface="+mn-ea"/>
                        <a:cs typeface="Trebuchet MS"/>
                      </a:endParaRPr>
                    </a:p>
                  </a:txBody>
                  <a:tcPr/>
                </a:tc>
              </a:tr>
              <a:tr h="6985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Trebuchet MS"/>
                          <a:cs typeface="Trebuchet MS"/>
                        </a:rPr>
                        <a:t>GOAL</a:t>
                      </a:r>
                      <a:r>
                        <a:rPr lang="en-US" b="1" baseline="0" dirty="0" smtClean="0">
                          <a:latin typeface="Trebuchet MS"/>
                          <a:cs typeface="Trebuchet MS"/>
                        </a:rPr>
                        <a:t> 2</a:t>
                      </a:r>
                      <a:endParaRPr lang="en-US" b="1" dirty="0" smtClean="0">
                        <a:latin typeface="Trebuchet MS"/>
                        <a:cs typeface="Trebuchet M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Trebuchet MS"/>
                          <a:ea typeface="+mn-ea"/>
                          <a:cs typeface="Trebuchet MS"/>
                        </a:rPr>
                        <a:t>Enhance health care professional </a:t>
                      </a:r>
                      <a:r>
                        <a:rPr lang="en-US" sz="1800" b="1" kern="1200" dirty="0" smtClean="0">
                          <a:solidFill>
                            <a:srgbClr val="427666"/>
                          </a:solidFill>
                          <a:latin typeface="Trebuchet MS"/>
                          <a:ea typeface="+mn-ea"/>
                          <a:cs typeface="Trebuchet MS"/>
                        </a:rPr>
                        <a:t>education </a:t>
                      </a:r>
                      <a:r>
                        <a:rPr lang="en-US" sz="1800" kern="1200" dirty="0" smtClean="0">
                          <a:solidFill>
                            <a:schemeClr val="tx1"/>
                          </a:solidFill>
                          <a:latin typeface="Trebuchet MS"/>
                          <a:ea typeface="+mn-ea"/>
                          <a:cs typeface="Trebuchet MS"/>
                        </a:rPr>
                        <a:t>and </a:t>
                      </a:r>
                      <a:r>
                        <a:rPr lang="en-US" sz="1800" b="1" kern="1200" dirty="0" smtClean="0">
                          <a:solidFill>
                            <a:srgbClr val="427666"/>
                          </a:solidFill>
                          <a:latin typeface="Trebuchet MS"/>
                          <a:ea typeface="+mn-ea"/>
                          <a:cs typeface="Trebuchet MS"/>
                        </a:rPr>
                        <a:t>training </a:t>
                      </a:r>
                      <a:r>
                        <a:rPr lang="en-US" sz="1800" kern="1200" dirty="0" smtClean="0">
                          <a:solidFill>
                            <a:schemeClr val="tx1"/>
                          </a:solidFill>
                          <a:latin typeface="Trebuchet MS"/>
                          <a:ea typeface="+mn-ea"/>
                          <a:cs typeface="Trebuchet MS"/>
                        </a:rPr>
                        <a:t>in the diagnostic process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kern="1200" dirty="0" smtClean="0">
                        <a:solidFill>
                          <a:schemeClr val="tx1"/>
                        </a:solidFill>
                        <a:latin typeface="Trebuchet MS"/>
                        <a:ea typeface="+mn-ea"/>
                        <a:cs typeface="Trebuchet MS"/>
                      </a:endParaRPr>
                    </a:p>
                  </a:txBody>
                  <a:tcPr/>
                </a:tc>
              </a:tr>
              <a:tr h="433576">
                <a:tc>
                  <a:txBody>
                    <a:bodyPr/>
                    <a:lstStyle/>
                    <a:p>
                      <a:r>
                        <a:rPr lang="en-US" b="1" dirty="0" smtClean="0">
                          <a:latin typeface="Trebuchet MS"/>
                          <a:cs typeface="Trebuchet MS"/>
                        </a:rPr>
                        <a:t>GOAL 3</a:t>
                      </a:r>
                      <a:endParaRPr lang="en-US" b="1" dirty="0">
                        <a:latin typeface="Trebuchet MS"/>
                        <a:cs typeface="Trebuchet MS"/>
                      </a:endParaRPr>
                    </a:p>
                  </a:txBody>
                  <a:tcPr/>
                </a:tc>
                <a:tc>
                  <a:txBody>
                    <a:bodyPr/>
                    <a:lstStyle/>
                    <a:p>
                      <a:r>
                        <a:rPr lang="en-US" sz="1800" kern="1200" dirty="0" smtClean="0">
                          <a:solidFill>
                            <a:schemeClr val="tx1"/>
                          </a:solidFill>
                          <a:latin typeface="Trebuchet MS"/>
                          <a:ea typeface="+mn-ea"/>
                          <a:cs typeface="Trebuchet MS"/>
                        </a:rPr>
                        <a:t>Ensure that </a:t>
                      </a:r>
                      <a:r>
                        <a:rPr lang="en-US" sz="1800" b="1" kern="1200" dirty="0" smtClean="0">
                          <a:solidFill>
                            <a:srgbClr val="427666"/>
                          </a:solidFill>
                          <a:latin typeface="Trebuchet MS"/>
                          <a:ea typeface="+mn-ea"/>
                          <a:cs typeface="Trebuchet MS"/>
                        </a:rPr>
                        <a:t>health information technologies </a:t>
                      </a:r>
                      <a:r>
                        <a:rPr lang="en-US" sz="1800" kern="1200" dirty="0" smtClean="0">
                          <a:solidFill>
                            <a:schemeClr val="tx1"/>
                          </a:solidFill>
                          <a:latin typeface="Trebuchet MS"/>
                          <a:ea typeface="+mn-ea"/>
                          <a:cs typeface="Trebuchet MS"/>
                        </a:rPr>
                        <a:t>support patients and health care professionals in the diagnostic process</a:t>
                      </a:r>
                      <a:r>
                        <a:rPr lang="en-US" dirty="0" smtClean="0">
                          <a:latin typeface="Trebuchet MS"/>
                          <a:cs typeface="Trebuchet MS"/>
                        </a:rPr>
                        <a:t> </a:t>
                      </a:r>
                    </a:p>
                    <a:p>
                      <a:endParaRPr lang="en-US" dirty="0">
                        <a:latin typeface="Trebuchet MS"/>
                        <a:cs typeface="Trebuchet MS"/>
                      </a:endParaRPr>
                    </a:p>
                  </a:txBody>
                  <a:tcPr/>
                </a:tc>
              </a:tr>
              <a:tr h="43357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Trebuchet MS"/>
                          <a:cs typeface="Trebuchet MS"/>
                        </a:rPr>
                        <a:t>GOAL 4</a:t>
                      </a:r>
                    </a:p>
                  </a:txBody>
                  <a:tcPr/>
                </a:tc>
                <a:tc>
                  <a:txBody>
                    <a:bodyPr/>
                    <a:lstStyle/>
                    <a:p>
                      <a:r>
                        <a:rPr lang="en-US" sz="1800" kern="1200" dirty="0" smtClean="0">
                          <a:solidFill>
                            <a:schemeClr val="tx1"/>
                          </a:solidFill>
                          <a:latin typeface="Trebuchet MS"/>
                          <a:ea typeface="+mn-ea"/>
                          <a:cs typeface="Trebuchet MS"/>
                        </a:rPr>
                        <a:t>Develop and deploy approaches to </a:t>
                      </a:r>
                      <a:r>
                        <a:rPr lang="en-US" sz="1800" b="1" kern="1200" dirty="0" smtClean="0">
                          <a:solidFill>
                            <a:srgbClr val="427666"/>
                          </a:solidFill>
                          <a:latin typeface="Trebuchet MS"/>
                          <a:ea typeface="+mn-ea"/>
                          <a:cs typeface="Trebuchet MS"/>
                        </a:rPr>
                        <a:t>identify</a:t>
                      </a:r>
                      <a:r>
                        <a:rPr lang="en-US" sz="1800" kern="1200" dirty="0" smtClean="0">
                          <a:solidFill>
                            <a:schemeClr val="tx1"/>
                          </a:solidFill>
                          <a:latin typeface="Trebuchet MS"/>
                          <a:ea typeface="+mn-ea"/>
                          <a:cs typeface="Trebuchet MS"/>
                        </a:rPr>
                        <a:t>, </a:t>
                      </a:r>
                      <a:r>
                        <a:rPr lang="en-US" sz="1800" b="1" kern="1200" dirty="0" smtClean="0">
                          <a:solidFill>
                            <a:srgbClr val="427666"/>
                          </a:solidFill>
                          <a:latin typeface="Trebuchet MS"/>
                          <a:ea typeface="+mn-ea"/>
                          <a:cs typeface="Trebuchet MS"/>
                        </a:rPr>
                        <a:t>learn from</a:t>
                      </a:r>
                      <a:r>
                        <a:rPr lang="en-US" sz="1800" kern="1200" dirty="0" smtClean="0">
                          <a:solidFill>
                            <a:schemeClr val="tx1"/>
                          </a:solidFill>
                          <a:latin typeface="Trebuchet MS"/>
                          <a:ea typeface="+mn-ea"/>
                          <a:cs typeface="Trebuchet MS"/>
                        </a:rPr>
                        <a:t>, and </a:t>
                      </a:r>
                      <a:r>
                        <a:rPr lang="en-US" sz="1800" b="1" kern="1200" dirty="0" smtClean="0">
                          <a:solidFill>
                            <a:srgbClr val="427666"/>
                          </a:solidFill>
                          <a:latin typeface="Trebuchet MS"/>
                          <a:ea typeface="+mn-ea"/>
                          <a:cs typeface="Trebuchet MS"/>
                        </a:rPr>
                        <a:t>reduce</a:t>
                      </a:r>
                      <a:r>
                        <a:rPr lang="en-US" sz="1800" kern="1200" dirty="0" smtClean="0">
                          <a:solidFill>
                            <a:schemeClr val="tx1"/>
                          </a:solidFill>
                          <a:latin typeface="Trebuchet MS"/>
                          <a:ea typeface="+mn-ea"/>
                          <a:cs typeface="Trebuchet MS"/>
                        </a:rPr>
                        <a:t> diagnostic errors and near misses in clinical practice</a:t>
                      </a:r>
                      <a:r>
                        <a:rPr lang="en-US" dirty="0" smtClean="0">
                          <a:latin typeface="Trebuchet MS"/>
                          <a:cs typeface="Trebuchet MS"/>
                        </a:rPr>
                        <a:t> </a:t>
                      </a:r>
                    </a:p>
                    <a:p>
                      <a:endParaRPr lang="en-US" dirty="0">
                        <a:latin typeface="Trebuchet MS"/>
                        <a:cs typeface="Trebuchet MS"/>
                      </a:endParaRPr>
                    </a:p>
                  </a:txBody>
                  <a:tcPr/>
                </a:tc>
              </a:tr>
            </a:tbl>
          </a:graphicData>
        </a:graphic>
      </p:graphicFrame>
    </p:spTree>
    <p:extLst>
      <p:ext uri="{BB962C8B-B14F-4D97-AF65-F5344CB8AC3E}">
        <p14:creationId xmlns:p14="http://schemas.microsoft.com/office/powerpoint/2010/main" val="33421051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 y="134938"/>
            <a:ext cx="9144000" cy="1363662"/>
          </a:xfrm>
        </p:spPr>
        <p:txBody>
          <a:bodyPr/>
          <a:lstStyle/>
          <a:p>
            <a:r>
              <a:rPr lang="en-US" sz="4000" b="1" smtClean="0">
                <a:solidFill>
                  <a:srgbClr val="427666"/>
                </a:solidFill>
                <a:ea typeface="Times New Roman"/>
              </a:rPr>
              <a:t>8 IOM Goals </a:t>
            </a:r>
            <a:r>
              <a:rPr lang="en-US" sz="4000" b="1" dirty="0" smtClean="0">
                <a:solidFill>
                  <a:srgbClr val="427666"/>
                </a:solidFill>
                <a:ea typeface="Times New Roman"/>
              </a:rPr>
              <a:t>to Improve Diagnosis and Reduce Diagnostic Error</a:t>
            </a:r>
            <a:endParaRPr lang="en-US" sz="4000" b="1" dirty="0">
              <a:solidFill>
                <a:srgbClr val="427666"/>
              </a:solidFill>
            </a:endParaRPr>
          </a:p>
        </p:txBody>
      </p:sp>
      <p:graphicFrame>
        <p:nvGraphicFramePr>
          <p:cNvPr id="6" name="Table 5"/>
          <p:cNvGraphicFramePr>
            <a:graphicFrameLocks noGrp="1"/>
          </p:cNvGraphicFramePr>
          <p:nvPr/>
        </p:nvGraphicFramePr>
        <p:xfrm>
          <a:off x="228600" y="1739900"/>
          <a:ext cx="8724900" cy="3931920"/>
        </p:xfrm>
        <a:graphic>
          <a:graphicData uri="http://schemas.openxmlformats.org/drawingml/2006/table">
            <a:tbl>
              <a:tblPr>
                <a:tableStyleId>{9D7B26C5-4107-4FEC-AEDC-1716B250A1EF}</a:tableStyleId>
              </a:tblPr>
              <a:tblGrid>
                <a:gridCol w="1104899"/>
                <a:gridCol w="7620001"/>
              </a:tblGrid>
              <a:tr h="685800">
                <a:tc>
                  <a:txBody>
                    <a:bodyPr/>
                    <a:lstStyle/>
                    <a:p>
                      <a:r>
                        <a:rPr lang="en-US" b="1" dirty="0" smtClean="0">
                          <a:latin typeface="Trebuchet MS"/>
                          <a:cs typeface="Trebuchet MS"/>
                        </a:rPr>
                        <a:t>GOAL</a:t>
                      </a:r>
                      <a:r>
                        <a:rPr lang="en-US" b="1" baseline="0" dirty="0" smtClean="0">
                          <a:latin typeface="Trebuchet MS"/>
                          <a:cs typeface="Trebuchet MS"/>
                        </a:rPr>
                        <a:t> 5</a:t>
                      </a:r>
                      <a:endParaRPr lang="en-US" b="1" dirty="0">
                        <a:latin typeface="Trebuchet MS"/>
                        <a:cs typeface="Trebuchet M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Trebuchet MS"/>
                          <a:ea typeface="+mn-ea"/>
                          <a:cs typeface="Trebuchet MS"/>
                        </a:rPr>
                        <a:t>Establish a </a:t>
                      </a:r>
                      <a:r>
                        <a:rPr lang="en-US" sz="1800" b="1" kern="1200" dirty="0" smtClean="0">
                          <a:solidFill>
                            <a:srgbClr val="427666"/>
                          </a:solidFill>
                          <a:latin typeface="Trebuchet MS"/>
                          <a:ea typeface="+mn-ea"/>
                          <a:cs typeface="Trebuchet MS"/>
                        </a:rPr>
                        <a:t>work system </a:t>
                      </a:r>
                      <a:r>
                        <a:rPr lang="en-US" sz="1800" kern="1200" dirty="0" smtClean="0">
                          <a:solidFill>
                            <a:schemeClr val="tx1"/>
                          </a:solidFill>
                          <a:latin typeface="Trebuchet MS"/>
                          <a:ea typeface="+mn-ea"/>
                          <a:cs typeface="Trebuchet MS"/>
                        </a:rPr>
                        <a:t>and </a:t>
                      </a:r>
                      <a:r>
                        <a:rPr lang="en-US" sz="1800" b="1" kern="1200" dirty="0" smtClean="0">
                          <a:solidFill>
                            <a:srgbClr val="427666"/>
                          </a:solidFill>
                          <a:latin typeface="Trebuchet MS"/>
                          <a:ea typeface="+mn-ea"/>
                          <a:cs typeface="Trebuchet MS"/>
                        </a:rPr>
                        <a:t>culture </a:t>
                      </a:r>
                      <a:r>
                        <a:rPr lang="en-US" sz="1800" kern="1200" dirty="0" smtClean="0">
                          <a:solidFill>
                            <a:schemeClr val="tx1"/>
                          </a:solidFill>
                          <a:latin typeface="Trebuchet MS"/>
                          <a:ea typeface="+mn-ea"/>
                          <a:cs typeface="Trebuchet MS"/>
                        </a:rPr>
                        <a:t>that supports the diagnostic process and improvements in diagnostic performance</a:t>
                      </a:r>
                      <a:r>
                        <a:rPr lang="en-US" dirty="0" smtClean="0">
                          <a:latin typeface="Trebuchet MS"/>
                          <a:cs typeface="Trebuchet M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kern="1200" dirty="0" smtClean="0">
                        <a:solidFill>
                          <a:schemeClr val="tx1"/>
                        </a:solidFill>
                        <a:latin typeface="Trebuchet MS"/>
                        <a:ea typeface="+mn-ea"/>
                        <a:cs typeface="Trebuchet MS"/>
                      </a:endParaRPr>
                    </a:p>
                  </a:txBody>
                  <a:tcPr/>
                </a:tc>
              </a:tr>
              <a:tr h="6985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Trebuchet MS"/>
                          <a:cs typeface="Trebuchet MS"/>
                        </a:rPr>
                        <a:t>GOAL</a:t>
                      </a:r>
                      <a:r>
                        <a:rPr lang="en-US" b="1" baseline="0" dirty="0" smtClean="0">
                          <a:latin typeface="Trebuchet MS"/>
                          <a:cs typeface="Trebuchet MS"/>
                        </a:rPr>
                        <a:t> 6</a:t>
                      </a:r>
                      <a:endParaRPr lang="en-US" b="1" dirty="0" smtClean="0">
                        <a:latin typeface="Trebuchet MS"/>
                        <a:cs typeface="Trebuchet M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Trebuchet MS"/>
                          <a:ea typeface="+mn-ea"/>
                          <a:cs typeface="Trebuchet MS"/>
                        </a:rPr>
                        <a:t>Develop a </a:t>
                      </a:r>
                      <a:r>
                        <a:rPr lang="en-US" sz="1800" b="1" kern="1200" dirty="0" smtClean="0">
                          <a:solidFill>
                            <a:srgbClr val="427666"/>
                          </a:solidFill>
                          <a:latin typeface="Trebuchet MS"/>
                          <a:ea typeface="+mn-ea"/>
                          <a:cs typeface="Trebuchet MS"/>
                        </a:rPr>
                        <a:t>reporting environment </a:t>
                      </a:r>
                      <a:r>
                        <a:rPr lang="en-US" sz="1800" kern="1200" dirty="0" smtClean="0">
                          <a:solidFill>
                            <a:schemeClr val="tx1"/>
                          </a:solidFill>
                          <a:latin typeface="Trebuchet MS"/>
                          <a:ea typeface="+mn-ea"/>
                          <a:cs typeface="Trebuchet MS"/>
                        </a:rPr>
                        <a:t>and </a:t>
                      </a:r>
                      <a:r>
                        <a:rPr lang="en-US" sz="1800" b="1" kern="1200" dirty="0" smtClean="0">
                          <a:solidFill>
                            <a:srgbClr val="427666"/>
                          </a:solidFill>
                          <a:latin typeface="Trebuchet MS"/>
                          <a:ea typeface="+mn-ea"/>
                          <a:cs typeface="Trebuchet MS"/>
                        </a:rPr>
                        <a:t>medical liability system </a:t>
                      </a:r>
                      <a:r>
                        <a:rPr lang="en-US" sz="1800" kern="1200" dirty="0" smtClean="0">
                          <a:solidFill>
                            <a:schemeClr val="tx1"/>
                          </a:solidFill>
                          <a:latin typeface="Trebuchet MS"/>
                          <a:ea typeface="+mn-ea"/>
                          <a:cs typeface="Trebuchet MS"/>
                        </a:rPr>
                        <a:t>that facilitates improved diagnosis through </a:t>
                      </a:r>
                      <a:r>
                        <a:rPr lang="en-US" sz="1800" b="1" kern="1200" dirty="0" smtClean="0">
                          <a:solidFill>
                            <a:srgbClr val="427666"/>
                          </a:solidFill>
                          <a:latin typeface="Trebuchet MS"/>
                          <a:ea typeface="+mn-ea"/>
                          <a:cs typeface="Trebuchet MS"/>
                        </a:rPr>
                        <a:t>learning from diagnostic errors and near misses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b="1" kern="1200" dirty="0" smtClean="0">
                        <a:solidFill>
                          <a:srgbClr val="427666"/>
                        </a:solidFill>
                        <a:latin typeface="Trebuchet MS"/>
                        <a:ea typeface="+mn-ea"/>
                        <a:cs typeface="Trebuchet MS"/>
                      </a:endParaRPr>
                    </a:p>
                  </a:txBody>
                  <a:tcPr/>
                </a:tc>
              </a:tr>
              <a:tr h="433576">
                <a:tc>
                  <a:txBody>
                    <a:bodyPr/>
                    <a:lstStyle/>
                    <a:p>
                      <a:r>
                        <a:rPr lang="en-US" b="1" dirty="0" smtClean="0">
                          <a:latin typeface="Trebuchet MS"/>
                          <a:cs typeface="Trebuchet MS"/>
                        </a:rPr>
                        <a:t>GOAL 7</a:t>
                      </a:r>
                      <a:endParaRPr lang="en-US" b="1" dirty="0">
                        <a:latin typeface="Trebuchet MS"/>
                        <a:cs typeface="Trebuchet MS"/>
                      </a:endParaRPr>
                    </a:p>
                  </a:txBody>
                  <a:tcPr/>
                </a:tc>
                <a:tc>
                  <a:txBody>
                    <a:bodyPr/>
                    <a:lstStyle/>
                    <a:p>
                      <a:r>
                        <a:rPr lang="en-US" sz="1800" kern="1200" dirty="0" smtClean="0">
                          <a:solidFill>
                            <a:schemeClr val="tx1"/>
                          </a:solidFill>
                          <a:latin typeface="Trebuchet MS"/>
                          <a:ea typeface="+mn-ea"/>
                          <a:cs typeface="Trebuchet MS"/>
                        </a:rPr>
                        <a:t>Design a </a:t>
                      </a:r>
                      <a:r>
                        <a:rPr lang="en-US" sz="1800" b="1" kern="1200" dirty="0" smtClean="0">
                          <a:solidFill>
                            <a:srgbClr val="427666"/>
                          </a:solidFill>
                          <a:latin typeface="Trebuchet MS"/>
                          <a:ea typeface="+mn-ea"/>
                          <a:cs typeface="Trebuchet MS"/>
                        </a:rPr>
                        <a:t>payment </a:t>
                      </a:r>
                      <a:r>
                        <a:rPr lang="en-US" sz="1800" kern="1200" dirty="0" smtClean="0">
                          <a:solidFill>
                            <a:schemeClr val="tx1"/>
                          </a:solidFill>
                          <a:latin typeface="Trebuchet MS"/>
                          <a:ea typeface="+mn-ea"/>
                          <a:cs typeface="Trebuchet MS"/>
                        </a:rPr>
                        <a:t>and </a:t>
                      </a:r>
                      <a:r>
                        <a:rPr lang="en-US" sz="1800" b="1" kern="1200" dirty="0" smtClean="0">
                          <a:solidFill>
                            <a:srgbClr val="427666"/>
                          </a:solidFill>
                          <a:latin typeface="Trebuchet MS"/>
                          <a:ea typeface="+mn-ea"/>
                          <a:cs typeface="Trebuchet MS"/>
                        </a:rPr>
                        <a:t>care delivery environment </a:t>
                      </a:r>
                      <a:r>
                        <a:rPr lang="en-US" sz="1800" kern="1200" dirty="0" smtClean="0">
                          <a:solidFill>
                            <a:schemeClr val="tx1"/>
                          </a:solidFill>
                          <a:latin typeface="Trebuchet MS"/>
                          <a:ea typeface="+mn-ea"/>
                          <a:cs typeface="Trebuchet MS"/>
                        </a:rPr>
                        <a:t>that supports the diagnostic process</a:t>
                      </a:r>
                      <a:r>
                        <a:rPr lang="en-US" dirty="0" smtClean="0">
                          <a:latin typeface="Trebuchet MS"/>
                          <a:cs typeface="Trebuchet MS"/>
                        </a:rPr>
                        <a:t>  </a:t>
                      </a:r>
                    </a:p>
                    <a:p>
                      <a:endParaRPr lang="en-US" dirty="0">
                        <a:latin typeface="Trebuchet MS"/>
                        <a:cs typeface="Trebuchet MS"/>
                      </a:endParaRPr>
                    </a:p>
                  </a:txBody>
                  <a:tcPr/>
                </a:tc>
              </a:tr>
              <a:tr h="43357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Trebuchet MS"/>
                          <a:cs typeface="Trebuchet MS"/>
                        </a:rPr>
                        <a:t>GOAL 8</a:t>
                      </a:r>
                    </a:p>
                  </a:txBody>
                  <a:tcPr/>
                </a:tc>
                <a:tc>
                  <a:txBody>
                    <a:bodyPr/>
                    <a:lstStyle/>
                    <a:p>
                      <a:r>
                        <a:rPr lang="en-US" sz="1800" kern="1200" dirty="0" smtClean="0">
                          <a:solidFill>
                            <a:schemeClr val="tx1"/>
                          </a:solidFill>
                          <a:latin typeface="Trebuchet MS"/>
                          <a:ea typeface="+mn-ea"/>
                          <a:cs typeface="Trebuchet MS"/>
                        </a:rPr>
                        <a:t>Provide </a:t>
                      </a:r>
                      <a:r>
                        <a:rPr lang="en-US" sz="1800" b="1" kern="1200" dirty="0" smtClean="0">
                          <a:solidFill>
                            <a:srgbClr val="427666"/>
                          </a:solidFill>
                          <a:latin typeface="Trebuchet MS"/>
                          <a:ea typeface="+mn-ea"/>
                          <a:cs typeface="Trebuchet MS"/>
                        </a:rPr>
                        <a:t>dedicated funding for research </a:t>
                      </a:r>
                      <a:r>
                        <a:rPr lang="en-US" sz="1800" kern="1200" dirty="0" smtClean="0">
                          <a:solidFill>
                            <a:schemeClr val="tx1"/>
                          </a:solidFill>
                          <a:latin typeface="Trebuchet MS"/>
                          <a:ea typeface="+mn-ea"/>
                          <a:cs typeface="Trebuchet MS"/>
                        </a:rPr>
                        <a:t>on the diagnostic process and diagnostic errors</a:t>
                      </a:r>
                    </a:p>
                    <a:p>
                      <a:endParaRPr lang="en-US" dirty="0">
                        <a:latin typeface="Trebuchet MS"/>
                        <a:cs typeface="Trebuchet MS"/>
                      </a:endParaRPr>
                    </a:p>
                  </a:txBody>
                  <a:tcPr/>
                </a:tc>
              </a:tr>
            </a:tbl>
          </a:graphicData>
        </a:graphic>
      </p:graphicFrame>
    </p:spTree>
    <p:extLst>
      <p:ext uri="{BB962C8B-B14F-4D97-AF65-F5344CB8AC3E}">
        <p14:creationId xmlns:p14="http://schemas.microsoft.com/office/powerpoint/2010/main" val="33421051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2" cstate="print"/>
          <a:srcRect/>
          <a:stretch>
            <a:fillRect/>
          </a:stretch>
        </p:blipFill>
        <p:spPr bwMode="auto">
          <a:xfrm>
            <a:off x="609600" y="1295400"/>
            <a:ext cx="4224338" cy="6315075"/>
          </a:xfrm>
          <a:prstGeom prst="rect">
            <a:avLst/>
          </a:prstGeom>
          <a:noFill/>
          <a:ln w="9525">
            <a:noFill/>
            <a:prstDash val="dashDot"/>
            <a:miter lim="800000"/>
            <a:headEnd/>
            <a:tailEnd/>
          </a:ln>
        </p:spPr>
      </p:pic>
      <p:sp>
        <p:nvSpPr>
          <p:cNvPr id="96259" name="Rectangle 3"/>
          <p:cNvSpPr>
            <a:spLocks noChangeArrowheads="1"/>
          </p:cNvSpPr>
          <p:nvPr/>
        </p:nvSpPr>
        <p:spPr bwMode="auto">
          <a:xfrm>
            <a:off x="228600" y="5181600"/>
            <a:ext cx="4953000" cy="3810000"/>
          </a:xfrm>
          <a:prstGeom prst="rect">
            <a:avLst/>
          </a:prstGeom>
          <a:solidFill>
            <a:schemeClr val="bg1"/>
          </a:solidFill>
          <a:ln w="9525">
            <a:noFill/>
            <a:prstDash val="dashDot"/>
            <a:miter lim="800000"/>
            <a:headEnd/>
            <a:tailEnd/>
          </a:ln>
        </p:spPr>
        <p:txBody>
          <a:bodyPr wrap="none" anchor="ctr"/>
          <a:lstStyle/>
          <a:p>
            <a:endParaRPr lang="en-US" altLang="en-US">
              <a:latin typeface="Calibri" pitchFamily="34" charset="0"/>
            </a:endParaRPr>
          </a:p>
        </p:txBody>
      </p:sp>
      <p:sp>
        <p:nvSpPr>
          <p:cNvPr id="96260" name="Text Box 4"/>
          <p:cNvSpPr txBox="1">
            <a:spLocks noChangeArrowheads="1"/>
          </p:cNvSpPr>
          <p:nvPr/>
        </p:nvSpPr>
        <p:spPr bwMode="auto">
          <a:xfrm>
            <a:off x="5181600" y="1524000"/>
            <a:ext cx="3962400" cy="3847207"/>
          </a:xfrm>
          <a:prstGeom prst="rect">
            <a:avLst/>
          </a:prstGeom>
          <a:noFill/>
          <a:ln w="9525">
            <a:noFill/>
            <a:prstDash val="dashDot"/>
            <a:miter lim="800000"/>
            <a:headEnd/>
            <a:tailEnd/>
          </a:ln>
        </p:spPr>
        <p:txBody>
          <a:bodyPr wrap="square">
            <a:spAutoFit/>
          </a:bodyPr>
          <a:lstStyle/>
          <a:p>
            <a:pPr eaLnBrk="0" hangingPunct="0">
              <a:spcBef>
                <a:spcPct val="50000"/>
              </a:spcBef>
            </a:pPr>
            <a:r>
              <a:rPr lang="en-US" altLang="en-US" sz="2800" b="1" dirty="0">
                <a:latin typeface="Times New Roman" pitchFamily="18" charset="0"/>
              </a:rPr>
              <a:t>Don Berwick</a:t>
            </a:r>
            <a:r>
              <a:rPr lang="en-US" altLang="en-US" sz="2400" dirty="0">
                <a:latin typeface="Times New Roman" pitchFamily="18" charset="0"/>
              </a:rPr>
              <a:t>  </a:t>
            </a:r>
            <a:r>
              <a:rPr lang="en-US" altLang="en-US" sz="2400" dirty="0" smtClean="0">
                <a:latin typeface="Times New Roman" pitchFamily="18" charset="0"/>
              </a:rPr>
              <a:t/>
            </a:r>
            <a:br>
              <a:rPr lang="en-US" altLang="en-US" sz="2400" dirty="0" smtClean="0">
                <a:latin typeface="Times New Roman" pitchFamily="18" charset="0"/>
              </a:rPr>
            </a:br>
            <a:r>
              <a:rPr lang="en-US" altLang="en-US" sz="2400" dirty="0">
                <a:latin typeface="Times New Roman" pitchFamily="18" charset="0"/>
              </a:rPr>
              <a:t/>
            </a:r>
            <a:br>
              <a:rPr lang="en-US" altLang="en-US" sz="2400" dirty="0">
                <a:latin typeface="Times New Roman" pitchFamily="18" charset="0"/>
              </a:rPr>
            </a:br>
            <a:r>
              <a:rPr lang="en-US" altLang="en-US" sz="2400" dirty="0" smtClean="0">
                <a:latin typeface="Times New Roman" pitchFamily="18" charset="0"/>
              </a:rPr>
              <a:t>Formerly  –</a:t>
            </a:r>
            <a:r>
              <a:rPr lang="en-US" altLang="en-US" sz="2400" dirty="0">
                <a:latin typeface="Times New Roman" pitchFamily="18" charset="0"/>
              </a:rPr>
              <a:t/>
            </a:r>
            <a:br>
              <a:rPr lang="en-US" altLang="en-US" sz="2400" dirty="0">
                <a:latin typeface="Times New Roman" pitchFamily="18" charset="0"/>
              </a:rPr>
            </a:br>
            <a:r>
              <a:rPr lang="en-US" altLang="en-US" sz="2400" dirty="0" smtClean="0">
                <a:latin typeface="Times New Roman" pitchFamily="18" charset="0"/>
              </a:rPr>
              <a:t>President </a:t>
            </a:r>
            <a:r>
              <a:rPr lang="en-US" altLang="en-US" sz="2400" dirty="0">
                <a:latin typeface="Times New Roman" pitchFamily="18" charset="0"/>
              </a:rPr>
              <a:t>and CEO </a:t>
            </a:r>
            <a:r>
              <a:rPr lang="en-US" altLang="en-US" sz="2400" dirty="0" smtClean="0">
                <a:latin typeface="Times New Roman" pitchFamily="18" charset="0"/>
              </a:rPr>
              <a:t/>
            </a:r>
            <a:br>
              <a:rPr lang="en-US" altLang="en-US" sz="2400" dirty="0" smtClean="0">
                <a:latin typeface="Times New Roman" pitchFamily="18" charset="0"/>
              </a:rPr>
            </a:br>
            <a:r>
              <a:rPr lang="en-US" altLang="en-US" sz="2400" dirty="0" smtClean="0">
                <a:latin typeface="Times New Roman" pitchFamily="18" charset="0"/>
              </a:rPr>
              <a:t>Institute </a:t>
            </a:r>
            <a:r>
              <a:rPr lang="en-US" altLang="en-US" sz="2400" dirty="0">
                <a:latin typeface="Times New Roman" pitchFamily="18" charset="0"/>
              </a:rPr>
              <a:t>for Healthcare Improvement (IHI)</a:t>
            </a:r>
          </a:p>
          <a:p>
            <a:pPr eaLnBrk="0" hangingPunct="0">
              <a:spcBef>
                <a:spcPct val="50000"/>
              </a:spcBef>
            </a:pPr>
            <a:r>
              <a:rPr lang="en-US" altLang="en-US" sz="2400" dirty="0" smtClean="0">
                <a:latin typeface="Times New Roman" pitchFamily="18" charset="0"/>
              </a:rPr>
              <a:t>Director </a:t>
            </a:r>
            <a:r>
              <a:rPr lang="en-US" altLang="en-US" sz="2400" dirty="0">
                <a:latin typeface="Times New Roman" pitchFamily="18" charset="0"/>
              </a:rPr>
              <a:t>Centers for Medicare &amp; Medicaid </a:t>
            </a:r>
            <a:r>
              <a:rPr lang="en-US" altLang="en-US" sz="2400" dirty="0" smtClean="0">
                <a:latin typeface="Times New Roman" pitchFamily="18" charset="0"/>
              </a:rPr>
              <a:t>Services</a:t>
            </a:r>
          </a:p>
          <a:p>
            <a:pPr eaLnBrk="0" hangingPunct="0">
              <a:spcBef>
                <a:spcPct val="50000"/>
              </a:spcBef>
            </a:pPr>
            <a:r>
              <a:rPr lang="en-US" altLang="en-US" sz="2400" dirty="0" smtClean="0">
                <a:latin typeface="Times New Roman" pitchFamily="18" charset="0"/>
              </a:rPr>
              <a:t>MA Governor Candidate</a:t>
            </a:r>
            <a:endParaRPr lang="en-US" altLang="en-US" sz="2400" dirty="0">
              <a:latin typeface="Times New Roman" pitchFamily="18" charset="0"/>
            </a:endParaRPr>
          </a:p>
        </p:txBody>
      </p:sp>
      <p:sp>
        <p:nvSpPr>
          <p:cNvPr id="19461" name="Slide Number Placeholder 4"/>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C68152CA-1B14-418A-A9E8-0AC360D2BB11}" type="slidenum">
              <a:rPr lang="en-US" altLang="en-US" sz="1200">
                <a:solidFill>
                  <a:schemeClr val="tx1">
                    <a:tint val="75000"/>
                  </a:schemeClr>
                </a:solidFill>
                <a:latin typeface="+mn-lt"/>
              </a:rPr>
              <a:pPr algn="r" fontAlgn="auto">
                <a:spcBef>
                  <a:spcPts val="0"/>
                </a:spcBef>
                <a:spcAft>
                  <a:spcPts val="0"/>
                </a:spcAft>
                <a:defRPr/>
              </a:pPr>
              <a:t>9</a:t>
            </a:fld>
            <a:endParaRPr lang="en-US" alt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2"/>
          <p:cNvSpPr txBox="1">
            <a:spLocks noChangeArrowheads="1"/>
          </p:cNvSpPr>
          <p:nvPr/>
        </p:nvSpPr>
        <p:spPr bwMode="auto">
          <a:xfrm>
            <a:off x="228600" y="2117725"/>
            <a:ext cx="9067800" cy="2835275"/>
          </a:xfrm>
          <a:prstGeom prst="rect">
            <a:avLst/>
          </a:prstGeom>
          <a:noFill/>
          <a:ln w="9525">
            <a:noFill/>
            <a:miter lim="800000"/>
            <a:headEnd/>
            <a:tailEnd/>
          </a:ln>
        </p:spPr>
        <p:txBody>
          <a:bodyPr>
            <a:spAutoFit/>
          </a:bodyPr>
          <a:lstStyle/>
          <a:p>
            <a:pPr eaLnBrk="0" hangingPunct="0">
              <a:spcBef>
                <a:spcPct val="50000"/>
              </a:spcBef>
            </a:pPr>
            <a:r>
              <a:rPr lang="en-US" altLang="en-US" sz="4000">
                <a:latin typeface="Times New Roman" pitchFamily="18" charset="0"/>
              </a:rPr>
              <a:t>Genius diagnosticians make great stories, but they don't make great health care.   </a:t>
            </a:r>
          </a:p>
          <a:p>
            <a:pPr eaLnBrk="0" hangingPunct="0">
              <a:spcBef>
                <a:spcPct val="50000"/>
              </a:spcBef>
            </a:pPr>
            <a:r>
              <a:rPr lang="en-US" altLang="en-US" sz="4000">
                <a:latin typeface="Times New Roman" pitchFamily="18" charset="0"/>
              </a:rPr>
              <a:t>The idea is to make accuracy reliable, </a:t>
            </a:r>
            <a:br>
              <a:rPr lang="en-US" altLang="en-US" sz="4000">
                <a:latin typeface="Times New Roman" pitchFamily="18" charset="0"/>
              </a:rPr>
            </a:br>
            <a:r>
              <a:rPr lang="en-US" altLang="en-US" sz="4000">
                <a:latin typeface="Times New Roman" pitchFamily="18" charset="0"/>
              </a:rPr>
              <a:t>not heroic</a:t>
            </a:r>
          </a:p>
        </p:txBody>
      </p:sp>
      <p:sp>
        <p:nvSpPr>
          <p:cNvPr id="97283" name="Text Box 3"/>
          <p:cNvSpPr txBox="1">
            <a:spLocks noChangeArrowheads="1"/>
          </p:cNvSpPr>
          <p:nvPr/>
        </p:nvSpPr>
        <p:spPr bwMode="auto">
          <a:xfrm>
            <a:off x="3962400" y="5578475"/>
            <a:ext cx="4114800" cy="946150"/>
          </a:xfrm>
          <a:prstGeom prst="rect">
            <a:avLst/>
          </a:prstGeom>
          <a:noFill/>
          <a:ln w="9525">
            <a:noFill/>
            <a:miter lim="800000"/>
            <a:headEnd/>
            <a:tailEnd/>
          </a:ln>
        </p:spPr>
        <p:txBody>
          <a:bodyPr>
            <a:spAutoFit/>
          </a:bodyPr>
          <a:lstStyle/>
          <a:p>
            <a:pPr algn="ctr" eaLnBrk="0" hangingPunct="0">
              <a:spcBef>
                <a:spcPct val="50000"/>
              </a:spcBef>
            </a:pPr>
            <a:r>
              <a:rPr lang="en-US" altLang="en-US" sz="2800">
                <a:latin typeface="Times New Roman" pitchFamily="18" charset="0"/>
              </a:rPr>
              <a:t>Don Berwick </a:t>
            </a:r>
            <a:br>
              <a:rPr lang="en-US" altLang="en-US" sz="2800">
                <a:latin typeface="Times New Roman" pitchFamily="18" charset="0"/>
              </a:rPr>
            </a:br>
            <a:r>
              <a:rPr lang="en-US" altLang="en-US" sz="2800">
                <a:latin typeface="Times New Roman" pitchFamily="18" charset="0"/>
              </a:rPr>
              <a:t>Boston Globe 7/14/2002</a:t>
            </a:r>
            <a:endParaRPr lang="en-US" altLang="en-US" sz="2400">
              <a:latin typeface="Times New Roman" pitchFamily="18" charset="0"/>
            </a:endParaRPr>
          </a:p>
        </p:txBody>
      </p:sp>
      <p:pic>
        <p:nvPicPr>
          <p:cNvPr id="97284" name="Picture 4"/>
          <p:cNvPicPr>
            <a:picLocks noChangeAspect="1" noChangeArrowheads="1"/>
          </p:cNvPicPr>
          <p:nvPr/>
        </p:nvPicPr>
        <p:blipFill>
          <a:blip r:embed="rId3" cstate="print"/>
          <a:srcRect/>
          <a:stretch>
            <a:fillRect/>
          </a:stretch>
        </p:blipFill>
        <p:spPr bwMode="auto">
          <a:xfrm>
            <a:off x="838200" y="233363"/>
            <a:ext cx="4724400" cy="874712"/>
          </a:xfrm>
          <a:prstGeom prst="rect">
            <a:avLst/>
          </a:prstGeom>
          <a:noFill/>
          <a:ln w="9525">
            <a:noFill/>
            <a:miter lim="800000"/>
            <a:headEnd/>
            <a:tailEnd/>
          </a:ln>
        </p:spPr>
      </p:pic>
      <p:sp>
        <p:nvSpPr>
          <p:cNvPr id="20485" name="Slide Number Placeholder 4"/>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9407A97A-ADE2-47C4-9690-1587685D5882}" type="slidenum">
              <a:rPr lang="en-US" altLang="en-US" sz="1200">
                <a:solidFill>
                  <a:schemeClr val="tx1">
                    <a:tint val="75000"/>
                  </a:schemeClr>
                </a:solidFill>
                <a:latin typeface="+mn-lt"/>
              </a:rPr>
              <a:pPr algn="r" fontAlgn="auto">
                <a:spcBef>
                  <a:spcPts val="0"/>
                </a:spcBef>
                <a:spcAft>
                  <a:spcPts val="0"/>
                </a:spcAft>
                <a:defRPr/>
              </a:pPr>
              <a:t>10</a:t>
            </a:fld>
            <a:endParaRPr lang="en-US" alt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3"/>
          <p:cNvSpPr>
            <a:spLocks noGrp="1"/>
          </p:cNvSpPr>
          <p:nvPr>
            <p:ph type="body" idx="1"/>
          </p:nvPr>
        </p:nvSpPr>
        <p:spPr/>
        <p:txBody>
          <a:bodyPr/>
          <a:lstStyle/>
          <a:p>
            <a:pPr algn="ctr">
              <a:buFont typeface="Arial" charset="0"/>
              <a:buNone/>
            </a:pPr>
            <a:r>
              <a:rPr lang="en-US" sz="6000" b="1" i="1" smtClean="0">
                <a:solidFill>
                  <a:schemeClr val="accent2"/>
                </a:solidFill>
              </a:rPr>
              <a:t>YOUR PERSONAL </a:t>
            </a:r>
            <a:br>
              <a:rPr lang="en-US" sz="6000" b="1" i="1" smtClean="0">
                <a:solidFill>
                  <a:schemeClr val="accent2"/>
                </a:solidFill>
              </a:rPr>
            </a:br>
            <a:r>
              <a:rPr lang="en-US" sz="6000" b="1" i="1" smtClean="0">
                <a:solidFill>
                  <a:schemeClr val="accent2"/>
                </a:solidFill>
              </a:rPr>
              <a:t>EXPERIENCES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p:cNvPicPr>
            <a:picLocks noChangeAspect="1" noChangeArrowheads="1"/>
          </p:cNvPicPr>
          <p:nvPr/>
        </p:nvPicPr>
        <p:blipFill>
          <a:blip r:embed="rId2" cstate="print"/>
          <a:srcRect/>
          <a:stretch>
            <a:fillRect/>
          </a:stretch>
        </p:blipFill>
        <p:spPr bwMode="auto">
          <a:xfrm>
            <a:off x="-152400" y="-41275"/>
            <a:ext cx="8686800" cy="689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noChangeArrowheads="1"/>
          </p:cNvPicPr>
          <p:nvPr/>
        </p:nvPicPr>
        <p:blipFill>
          <a:blip r:embed="rId2" cstate="print"/>
          <a:srcRect/>
          <a:stretch>
            <a:fillRect/>
          </a:stretch>
        </p:blipFill>
        <p:spPr bwMode="auto">
          <a:xfrm>
            <a:off x="558800" y="115888"/>
            <a:ext cx="8242300" cy="6742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2"/>
          <p:cNvPicPr>
            <a:picLocks noChangeAspect="1" noChangeArrowheads="1"/>
          </p:cNvPicPr>
          <p:nvPr/>
        </p:nvPicPr>
        <p:blipFill>
          <a:blip r:embed="rId2" cstate="print"/>
          <a:srcRect/>
          <a:stretch>
            <a:fillRect/>
          </a:stretch>
        </p:blipFill>
        <p:spPr bwMode="auto">
          <a:xfrm>
            <a:off x="390525" y="150813"/>
            <a:ext cx="8067675" cy="6310312"/>
          </a:xfrm>
          <a:prstGeom prst="rect">
            <a:avLst/>
          </a:prstGeom>
          <a:noFill/>
          <a:ln w="9525">
            <a:noFill/>
            <a:miter lim="800000"/>
            <a:headEnd/>
            <a:tailEnd/>
          </a:ln>
        </p:spPr>
      </p:pic>
      <p:sp>
        <p:nvSpPr>
          <p:cNvPr id="19458" name="TextBox 2"/>
          <p:cNvSpPr txBox="1">
            <a:spLocks noChangeArrowheads="1"/>
          </p:cNvSpPr>
          <p:nvPr/>
        </p:nvSpPr>
        <p:spPr bwMode="auto">
          <a:xfrm>
            <a:off x="4038600" y="6477000"/>
            <a:ext cx="4876800" cy="369888"/>
          </a:xfrm>
          <a:prstGeom prst="rect">
            <a:avLst/>
          </a:prstGeom>
          <a:noFill/>
          <a:ln w="9525">
            <a:noFill/>
            <a:miter lim="800000"/>
            <a:headEnd/>
            <a:tailEnd/>
          </a:ln>
        </p:spPr>
        <p:txBody>
          <a:bodyPr>
            <a:spAutoFit/>
          </a:bodyPr>
          <a:lstStyle/>
          <a:p>
            <a:r>
              <a:rPr lang="en-US" altLang="pt-BR">
                <a:latin typeface="Calibri" pitchFamily="34" charset="0"/>
              </a:rPr>
              <a:t>Schiff et al  JAMA Intern Med 2013 </a:t>
            </a:r>
          </a:p>
        </p:txBody>
      </p:sp>
      <p:sp>
        <p:nvSpPr>
          <p:cNvPr id="19459"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60DFAB0A-FA86-4B53-A788-642D8B3B59F9}" type="slidenum">
              <a:rPr lang="en-US" altLang="pt-BR" sz="1400">
                <a:latin typeface="Calibri" pitchFamily="34" charset="0"/>
              </a:rPr>
              <a:pPr algn="r"/>
              <a:t>14</a:t>
            </a:fld>
            <a:endParaRPr lang="en-US" altLang="pt-BR" sz="1400">
              <a:latin typeface="Calibri" pitchFamily="34" charset="0"/>
            </a:endParaRPr>
          </a:p>
        </p:txBody>
      </p:sp>
      <p:sp>
        <p:nvSpPr>
          <p:cNvPr id="5" name="Oval 4"/>
          <p:cNvSpPr/>
          <p:nvPr/>
        </p:nvSpPr>
        <p:spPr>
          <a:xfrm>
            <a:off x="7162800" y="2286000"/>
            <a:ext cx="1371600" cy="762000"/>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ctrTitle"/>
          </p:nvPr>
        </p:nvSpPr>
        <p:spPr/>
        <p:txBody>
          <a:bodyPr/>
          <a:lstStyle/>
          <a:p>
            <a:pPr eaLnBrk="1" hangingPunct="1"/>
            <a:endParaRPr lang="en-US" altLang="en-US" smtClean="0"/>
          </a:p>
        </p:txBody>
      </p:sp>
      <p:sp>
        <p:nvSpPr>
          <p:cNvPr id="13315"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ltLang="en-US" smtClean="0"/>
          </a:p>
        </p:txBody>
      </p:sp>
      <p:pic>
        <p:nvPicPr>
          <p:cNvPr id="20483" name="Picture 2"/>
          <p:cNvPicPr>
            <a:picLocks noChangeAspect="1" noChangeArrowheads="1"/>
          </p:cNvPicPr>
          <p:nvPr/>
        </p:nvPicPr>
        <p:blipFill>
          <a:blip r:embed="rId2" cstate="print"/>
          <a:srcRect/>
          <a:stretch>
            <a:fillRect/>
          </a:stretch>
        </p:blipFill>
        <p:spPr bwMode="auto">
          <a:xfrm>
            <a:off x="381000" y="228600"/>
            <a:ext cx="8066088" cy="6308725"/>
          </a:xfrm>
          <a:prstGeom prst="rect">
            <a:avLst/>
          </a:prstGeom>
          <a:noFill/>
          <a:ln w="9525">
            <a:noFill/>
            <a:miter lim="800000"/>
            <a:headEnd/>
            <a:tailEnd/>
          </a:ln>
        </p:spPr>
      </p:pic>
      <p:pic>
        <p:nvPicPr>
          <p:cNvPr id="20484" name="Picture 4"/>
          <p:cNvPicPr>
            <a:picLocks noChangeAspect="1" noChangeArrowheads="1"/>
          </p:cNvPicPr>
          <p:nvPr/>
        </p:nvPicPr>
        <p:blipFill>
          <a:blip r:embed="rId3" cstate="print"/>
          <a:srcRect/>
          <a:stretch>
            <a:fillRect/>
          </a:stretch>
        </p:blipFill>
        <p:spPr bwMode="auto">
          <a:xfrm>
            <a:off x="0" y="152400"/>
            <a:ext cx="92964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3"/>
          <p:cNvPicPr>
            <a:picLocks noChangeAspect="1" noChangeArrowheads="1"/>
          </p:cNvPicPr>
          <p:nvPr/>
        </p:nvPicPr>
        <p:blipFill>
          <a:blip r:embed="rId2" cstate="print"/>
          <a:srcRect/>
          <a:stretch>
            <a:fillRect/>
          </a:stretch>
        </p:blipFill>
        <p:spPr bwMode="auto">
          <a:xfrm>
            <a:off x="0" y="76200"/>
            <a:ext cx="9144000" cy="6691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pPr eaLnBrk="1" hangingPunct="1"/>
            <a:endParaRPr lang="en-US" smtClean="0"/>
          </a:p>
        </p:txBody>
      </p:sp>
      <p:sp>
        <p:nvSpPr>
          <p:cNvPr id="22530" name="Rectangle 3"/>
          <p:cNvSpPr>
            <a:spLocks noGrp="1" noChangeArrowheads="1"/>
          </p:cNvSpPr>
          <p:nvPr>
            <p:ph type="body" idx="1"/>
          </p:nvPr>
        </p:nvSpPr>
        <p:spPr/>
        <p:txBody>
          <a:bodyPr/>
          <a:lstStyle/>
          <a:p>
            <a:pPr eaLnBrk="1" hangingPunct="1"/>
            <a:endParaRPr lang="en-US" smtClean="0"/>
          </a:p>
        </p:txBody>
      </p:sp>
      <p:pic>
        <p:nvPicPr>
          <p:cNvPr id="22531" name="Picture 4"/>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 name="Oval 4"/>
          <p:cNvSpPr/>
          <p:nvPr/>
        </p:nvSpPr>
        <p:spPr>
          <a:xfrm>
            <a:off x="4343400" y="2971800"/>
            <a:ext cx="914400" cy="4572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Oval 5"/>
          <p:cNvSpPr/>
          <p:nvPr/>
        </p:nvSpPr>
        <p:spPr>
          <a:xfrm>
            <a:off x="7924800" y="2971800"/>
            <a:ext cx="914400" cy="4572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6"/>
          <p:cNvSpPr/>
          <p:nvPr/>
        </p:nvSpPr>
        <p:spPr>
          <a:xfrm>
            <a:off x="5562600" y="4267200"/>
            <a:ext cx="2209800" cy="8382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8" name="Slide Number Placeholder 8"/>
          <p:cNvSpPr>
            <a:spLocks noGrp="1"/>
          </p:cNvSpPr>
          <p:nvPr>
            <p:ph type="sldNum" sz="quarter" idx="12"/>
          </p:nvPr>
        </p:nvSpPr>
        <p:spPr/>
        <p:txBody>
          <a:bodyPr/>
          <a:lstStyle/>
          <a:p>
            <a:pPr>
              <a:defRPr/>
            </a:pPr>
            <a:fld id="{F1D01303-8713-4AA0-A7A3-8ECC53D2814F}" type="slidenum">
              <a:rPr lang="en-US"/>
              <a:pPr>
                <a:defRPr/>
              </a:pPr>
              <a:t>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1"/>
          <p:cNvSpPr>
            <a:spLocks noGrp="1"/>
          </p:cNvSpPr>
          <p:nvPr>
            <p:ph type="sldNum" sz="quarter" idx="12"/>
          </p:nvPr>
        </p:nvSpPr>
        <p:spPr/>
        <p:txBody>
          <a:bodyPr/>
          <a:lstStyle/>
          <a:p>
            <a:pPr>
              <a:defRPr/>
            </a:pPr>
            <a:fld id="{8EEAB23C-FE61-49BE-B363-DE1D76F05B06}" type="slidenum">
              <a:rPr lang="en-US">
                <a:latin typeface="Arial" pitchFamily="34" charset="0"/>
              </a:rPr>
              <a:pPr>
                <a:defRPr/>
              </a:pPr>
              <a:t>18</a:t>
            </a:fld>
            <a:endParaRPr lang="en-US">
              <a:latin typeface="Arial" pitchFamily="34" charset="0"/>
            </a:endParaRPr>
          </a:p>
        </p:txBody>
      </p:sp>
      <p:pic>
        <p:nvPicPr>
          <p:cNvPr id="2" name="Picture 2" descr="C:\Users\gs892\AppData\Local\Temp\SNAGHTML3679eb27.PNG"/>
          <p:cNvPicPr>
            <a:picLocks noChangeAspect="1" noChangeArrowheads="1"/>
          </p:cNvPicPr>
          <p:nvPr/>
        </p:nvPicPr>
        <p:blipFill>
          <a:blip r:embed="rId2" cstate="print"/>
          <a:srcRect/>
          <a:stretch>
            <a:fillRect/>
          </a:stretch>
        </p:blipFill>
        <p:spPr bwMode="auto">
          <a:xfrm>
            <a:off x="0" y="153988"/>
            <a:ext cx="8972550" cy="67040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E7854EF-61B9-4BEA-9617-BF71B0D534A4}" type="slidenum">
              <a:rPr lang="en-US" smtClean="0">
                <a:solidFill>
                  <a:srgbClr val="000000"/>
                </a:solidFill>
                <a:latin typeface="Arial" charset="0"/>
              </a:rPr>
              <a:pPr fontAlgn="base">
                <a:spcBef>
                  <a:spcPct val="0"/>
                </a:spcBef>
                <a:spcAft>
                  <a:spcPct val="0"/>
                </a:spcAft>
              </a:pPr>
              <a:t>19</a:t>
            </a:fld>
            <a:endParaRPr lang="en-US" smtClean="0">
              <a:solidFill>
                <a:srgbClr val="000000"/>
              </a:solidFill>
              <a:latin typeface="Arial" charset="0"/>
            </a:endParaRPr>
          </a:p>
        </p:txBody>
      </p:sp>
      <p:pic>
        <p:nvPicPr>
          <p:cNvPr id="25602" name="Picture 2"/>
          <p:cNvPicPr>
            <a:picLocks noChangeAspect="1" noChangeArrowheads="1"/>
          </p:cNvPicPr>
          <p:nvPr/>
        </p:nvPicPr>
        <p:blipFill>
          <a:blip r:embed="rId2" cstate="print"/>
          <a:srcRect/>
          <a:stretch>
            <a:fillRect/>
          </a:stretch>
        </p:blipFill>
        <p:spPr bwMode="auto">
          <a:xfrm>
            <a:off x="474663" y="304800"/>
            <a:ext cx="8669337" cy="6102350"/>
          </a:xfrm>
          <a:prstGeom prst="rect">
            <a:avLst/>
          </a:prstGeom>
          <a:noFill/>
          <a:ln w="9525">
            <a:noFill/>
            <a:miter lim="800000"/>
            <a:headEnd/>
            <a:tailEnd/>
          </a:ln>
        </p:spPr>
      </p:pic>
      <p:sp>
        <p:nvSpPr>
          <p:cNvPr id="4" name="Right Arrow 3"/>
          <p:cNvSpPr/>
          <p:nvPr/>
        </p:nvSpPr>
        <p:spPr>
          <a:xfrm rot="10800000">
            <a:off x="2133600" y="1676400"/>
            <a:ext cx="1600200" cy="533400"/>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5" name="TextBox 4"/>
          <p:cNvSpPr txBox="1">
            <a:spLocks noChangeArrowheads="1"/>
          </p:cNvSpPr>
          <p:nvPr/>
        </p:nvSpPr>
        <p:spPr bwMode="auto">
          <a:xfrm>
            <a:off x="4267200" y="815975"/>
            <a:ext cx="4648200" cy="2308225"/>
          </a:xfrm>
          <a:prstGeom prst="rect">
            <a:avLst/>
          </a:prstGeom>
          <a:solidFill>
            <a:schemeClr val="accent1"/>
          </a:solidFill>
          <a:ln w="9525">
            <a:noFill/>
            <a:miter lim="800000"/>
            <a:headEnd/>
            <a:tailEnd/>
          </a:ln>
        </p:spPr>
        <p:txBody>
          <a:bodyPr>
            <a:spAutoFit/>
          </a:bodyPr>
          <a:lstStyle/>
          <a:p>
            <a:pPr algn="ctr"/>
            <a:r>
              <a:rPr lang="en-US" sz="3600">
                <a:solidFill>
                  <a:srgbClr val="000000"/>
                </a:solidFill>
                <a:latin typeface="Calibri" pitchFamily="34" charset="0"/>
              </a:rPr>
              <a:t>ONLY ~50-50 chance this order results in  colonoscopy actually being performed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a:blip r:embed="rId2" cstate="print"/>
          <a:srcRect/>
          <a:stretch>
            <a:fillRect/>
          </a:stretch>
        </p:blipFill>
        <p:spPr bwMode="auto">
          <a:xfrm>
            <a:off x="0" y="-365125"/>
            <a:ext cx="9144000" cy="7777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4482" name="Picture 2"/>
          <p:cNvPicPr>
            <a:picLocks noChangeAspect="1" noChangeArrowheads="1"/>
          </p:cNvPicPr>
          <p:nvPr/>
        </p:nvPicPr>
        <p:blipFill>
          <a:blip r:embed="rId2" cstate="print"/>
          <a:srcRect/>
          <a:stretch>
            <a:fillRect/>
          </a:stretch>
        </p:blipFill>
        <p:spPr bwMode="auto">
          <a:xfrm>
            <a:off x="-76200" y="609600"/>
            <a:ext cx="9144000" cy="6170613"/>
          </a:xfrm>
          <a:prstGeom prst="rect">
            <a:avLst/>
          </a:prstGeom>
          <a:noFill/>
          <a:ln w="9525">
            <a:noFill/>
            <a:miter lim="800000"/>
            <a:headEnd/>
            <a:tailEnd/>
          </a:ln>
        </p:spPr>
      </p:pic>
      <p:sp>
        <p:nvSpPr>
          <p:cNvPr id="90115" name="Text Box 3"/>
          <p:cNvSpPr txBox="1">
            <a:spLocks noChangeArrowheads="1"/>
          </p:cNvSpPr>
          <p:nvPr/>
        </p:nvSpPr>
        <p:spPr bwMode="auto">
          <a:xfrm>
            <a:off x="152400" y="166688"/>
            <a:ext cx="9144000" cy="554037"/>
          </a:xfrm>
          <a:prstGeom prst="rect">
            <a:avLst/>
          </a:prstGeom>
          <a:noFill/>
          <a:ln w="9525">
            <a:noFill/>
            <a:miter lim="800000"/>
            <a:headEnd/>
            <a:tailEnd/>
          </a:ln>
        </p:spPr>
        <p:txBody>
          <a:bodyPr>
            <a:spAutoFit/>
          </a:bodyPr>
          <a:lstStyle/>
          <a:p>
            <a:pPr>
              <a:spcBef>
                <a:spcPct val="50000"/>
              </a:spcBef>
            </a:pPr>
            <a:r>
              <a:rPr lang="en-US" sz="3000">
                <a:solidFill>
                  <a:srgbClr val="0000FF"/>
                </a:solidFill>
                <a:latin typeface="Calibri" pitchFamily="34" charset="0"/>
              </a:rPr>
              <a:t>What went wrong:  DEER Taxonomy Localization</a:t>
            </a:r>
            <a:r>
              <a:rPr lang="en-US" sz="3000">
                <a:latin typeface="Calibri" pitchFamily="34" charset="0"/>
              </a:rPr>
              <a:t> </a:t>
            </a:r>
          </a:p>
        </p:txBody>
      </p:sp>
      <p:sp>
        <p:nvSpPr>
          <p:cNvPr id="404485" name="Oval 5"/>
          <p:cNvSpPr>
            <a:spLocks noChangeArrowheads="1"/>
          </p:cNvSpPr>
          <p:nvPr/>
        </p:nvSpPr>
        <p:spPr bwMode="auto">
          <a:xfrm>
            <a:off x="914400" y="838200"/>
            <a:ext cx="3048000" cy="609600"/>
          </a:xfrm>
          <a:prstGeom prst="ellipse">
            <a:avLst/>
          </a:prstGeom>
          <a:noFill/>
          <a:ln w="31750">
            <a:solidFill>
              <a:srgbClr val="FF3300"/>
            </a:solidFill>
            <a:round/>
            <a:headEnd/>
            <a:tailEnd/>
          </a:ln>
        </p:spPr>
        <p:txBody>
          <a:bodyPr wrap="none" anchor="ctr"/>
          <a:lstStyle/>
          <a:p>
            <a:endParaRPr lang="en-US">
              <a:latin typeface="Calibri" pitchFamily="34" charset="0"/>
            </a:endParaRPr>
          </a:p>
        </p:txBody>
      </p:sp>
      <p:sp>
        <p:nvSpPr>
          <p:cNvPr id="16389" name="Slide Number Placeholder 4"/>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98FF9100-F31C-40F2-A446-06D16BE8D287}" type="slidenum">
              <a:rPr lang="en-US" sz="1200">
                <a:solidFill>
                  <a:schemeClr val="tx1">
                    <a:tint val="75000"/>
                  </a:schemeClr>
                </a:solidFill>
                <a:latin typeface="Arial" pitchFamily="34" charset="0"/>
              </a:rPr>
              <a:pPr algn="r" fontAlgn="auto">
                <a:spcBef>
                  <a:spcPts val="0"/>
                </a:spcBef>
                <a:spcAft>
                  <a:spcPts val="0"/>
                </a:spcAft>
                <a:defRPr/>
              </a:pPr>
              <a:t>21</a:t>
            </a:fld>
            <a:endParaRPr lang="en-US" sz="1200">
              <a:solidFill>
                <a:schemeClr val="tx1">
                  <a:tint val="75000"/>
                </a:schemeClr>
              </a:solidFill>
              <a:latin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44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44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457200" y="457200"/>
            <a:ext cx="8229600" cy="1143000"/>
          </a:xfrm>
        </p:spPr>
        <p:txBody>
          <a:bodyPr rtlCol="0">
            <a:normAutofit fontScale="90000"/>
          </a:bodyPr>
          <a:lstStyle/>
          <a:p>
            <a:pPr eaLnBrk="1" fontAlgn="auto" hangingPunct="1">
              <a:spcAft>
                <a:spcPts val="0"/>
              </a:spcAft>
              <a:defRPr/>
            </a:pPr>
            <a:r>
              <a:rPr lang="en-US" i="1" dirty="0" smtClean="0">
                <a:solidFill>
                  <a:srgbClr val="FF5050"/>
                </a:solidFill>
              </a:rPr>
              <a:t>Failure to Consider:</a:t>
            </a:r>
            <a:r>
              <a:rPr lang="en-US" dirty="0" smtClean="0">
                <a:solidFill>
                  <a:srgbClr val="3333FF"/>
                </a:solidFill>
              </a:rPr>
              <a:t> </a:t>
            </a:r>
            <a:br>
              <a:rPr lang="en-US" dirty="0" smtClean="0">
                <a:solidFill>
                  <a:srgbClr val="3333FF"/>
                </a:solidFill>
              </a:rPr>
            </a:br>
            <a:r>
              <a:rPr lang="en-US" b="1" dirty="0" smtClean="0">
                <a:solidFill>
                  <a:srgbClr val="3333FF"/>
                </a:solidFill>
              </a:rPr>
              <a:t>Cognitive</a:t>
            </a:r>
            <a:r>
              <a:rPr lang="en-US" dirty="0" smtClean="0">
                <a:solidFill>
                  <a:srgbClr val="3333FF"/>
                </a:solidFill>
              </a:rPr>
              <a:t> </a:t>
            </a:r>
            <a:r>
              <a:rPr lang="en-US" u="sng" dirty="0" smtClean="0">
                <a:solidFill>
                  <a:srgbClr val="3333FF"/>
                </a:solidFill>
              </a:rPr>
              <a:t>vs</a:t>
            </a:r>
            <a:r>
              <a:rPr lang="en-US" dirty="0" smtClean="0">
                <a:solidFill>
                  <a:srgbClr val="3333FF"/>
                </a:solidFill>
              </a:rPr>
              <a:t>. </a:t>
            </a:r>
            <a:r>
              <a:rPr lang="en-US" b="1" dirty="0" smtClean="0">
                <a:solidFill>
                  <a:srgbClr val="3333FF"/>
                </a:solidFill>
              </a:rPr>
              <a:t>System</a:t>
            </a:r>
            <a:r>
              <a:rPr lang="en-US" dirty="0" smtClean="0">
                <a:solidFill>
                  <a:srgbClr val="3333FF"/>
                </a:solidFill>
              </a:rPr>
              <a:t> Problem?</a:t>
            </a:r>
            <a:br>
              <a:rPr lang="en-US" dirty="0" smtClean="0">
                <a:solidFill>
                  <a:srgbClr val="3333FF"/>
                </a:solidFill>
              </a:rPr>
            </a:br>
            <a:endParaRPr lang="en-US" dirty="0" smtClean="0">
              <a:solidFill>
                <a:srgbClr val="3333FF"/>
              </a:solidFill>
            </a:endParaRPr>
          </a:p>
        </p:txBody>
      </p:sp>
      <p:sp>
        <p:nvSpPr>
          <p:cNvPr id="17411" name="Rectangle 3"/>
          <p:cNvSpPr>
            <a:spLocks noGrp="1" noChangeArrowheads="1"/>
          </p:cNvSpPr>
          <p:nvPr>
            <p:ph type="body" idx="4294967295"/>
          </p:nvPr>
        </p:nvSpPr>
        <p:spPr>
          <a:xfrm>
            <a:off x="457200" y="1524000"/>
            <a:ext cx="8229600" cy="4525963"/>
          </a:xfrm>
        </p:spPr>
        <p:txBody>
          <a:bodyPr rtlCol="0">
            <a:normAutofit fontScale="92500" lnSpcReduction="10000"/>
          </a:bodyPr>
          <a:lstStyle/>
          <a:p>
            <a:pPr eaLnBrk="1" fontAlgn="auto" hangingPunct="1">
              <a:lnSpc>
                <a:spcPct val="90000"/>
              </a:lnSpc>
              <a:spcAft>
                <a:spcPts val="0"/>
              </a:spcAft>
              <a:buClr>
                <a:schemeClr val="tx1"/>
              </a:buClr>
              <a:buFontTx/>
              <a:buNone/>
              <a:defRPr/>
            </a:pPr>
            <a:r>
              <a:rPr lang="en-US" sz="3400" b="1" i="1" smtClean="0">
                <a:solidFill>
                  <a:srgbClr val="FF5050"/>
                </a:solidFill>
              </a:rPr>
              <a:t>Why</a:t>
            </a:r>
            <a:r>
              <a:rPr lang="en-US" sz="3400" b="1" smtClean="0">
                <a:solidFill>
                  <a:srgbClr val="FF5050"/>
                </a:solidFill>
              </a:rPr>
              <a:t> </a:t>
            </a:r>
            <a:r>
              <a:rPr lang="en-US" sz="3400" smtClean="0">
                <a:solidFill>
                  <a:srgbClr val="FF5050"/>
                </a:solidFill>
              </a:rPr>
              <a:t>did clinician fail to consider?</a:t>
            </a:r>
          </a:p>
          <a:p>
            <a:pPr eaLnBrk="1" fontAlgn="auto" hangingPunct="1">
              <a:lnSpc>
                <a:spcPct val="90000"/>
              </a:lnSpc>
              <a:spcAft>
                <a:spcPts val="0"/>
              </a:spcAft>
              <a:buFont typeface="Arial" pitchFamily="34" charset="0"/>
              <a:buChar char="•"/>
              <a:defRPr/>
            </a:pPr>
            <a:r>
              <a:rPr lang="en-US" sz="3400" smtClean="0"/>
              <a:t>Lack knowledge, memory recall</a:t>
            </a:r>
          </a:p>
          <a:p>
            <a:pPr eaLnBrk="1" fontAlgn="auto" hangingPunct="1">
              <a:lnSpc>
                <a:spcPct val="90000"/>
              </a:lnSpc>
              <a:spcAft>
                <a:spcPts val="0"/>
              </a:spcAft>
              <a:buFont typeface="Arial" pitchFamily="34" charset="0"/>
              <a:buChar char="•"/>
              <a:defRPr/>
            </a:pPr>
            <a:r>
              <a:rPr lang="en-US" sz="3400" smtClean="0"/>
              <a:t>Inadequate time</a:t>
            </a:r>
          </a:p>
          <a:p>
            <a:pPr eaLnBrk="1" fontAlgn="auto" hangingPunct="1">
              <a:lnSpc>
                <a:spcPct val="90000"/>
              </a:lnSpc>
              <a:spcAft>
                <a:spcPts val="0"/>
              </a:spcAft>
              <a:buFont typeface="Arial" pitchFamily="34" charset="0"/>
              <a:buChar char="•"/>
              <a:defRPr/>
            </a:pPr>
            <a:r>
              <a:rPr lang="en-US" sz="3400" smtClean="0"/>
              <a:t>Failure to elect key hx or physical </a:t>
            </a:r>
          </a:p>
          <a:p>
            <a:pPr eaLnBrk="1" fontAlgn="auto" hangingPunct="1">
              <a:lnSpc>
                <a:spcPct val="90000"/>
              </a:lnSpc>
              <a:spcAft>
                <a:spcPts val="0"/>
              </a:spcAft>
              <a:buFont typeface="Arial" pitchFamily="34" charset="0"/>
              <a:buChar char="•"/>
              <a:defRPr/>
            </a:pPr>
            <a:r>
              <a:rPr lang="en-US" sz="3400" smtClean="0"/>
              <a:t>Competing diagnoses, symptoms</a:t>
            </a:r>
          </a:p>
          <a:p>
            <a:pPr eaLnBrk="1" fontAlgn="auto" hangingPunct="1">
              <a:lnSpc>
                <a:spcPct val="90000"/>
              </a:lnSpc>
              <a:spcAft>
                <a:spcPts val="0"/>
              </a:spcAft>
              <a:buFont typeface="Arial" pitchFamily="34" charset="0"/>
              <a:buChar char="•"/>
              <a:defRPr/>
            </a:pPr>
            <a:r>
              <a:rPr lang="en-US" sz="3400" smtClean="0"/>
              <a:t>Rare, atypical </a:t>
            </a:r>
          </a:p>
          <a:p>
            <a:pPr eaLnBrk="1" fontAlgn="auto" hangingPunct="1">
              <a:lnSpc>
                <a:spcPct val="90000"/>
              </a:lnSpc>
              <a:spcAft>
                <a:spcPts val="0"/>
              </a:spcAft>
              <a:buFont typeface="Arial" pitchFamily="34" charset="0"/>
              <a:buChar char="•"/>
              <a:defRPr/>
            </a:pPr>
            <a:r>
              <a:rPr lang="en-US" sz="3400" smtClean="0"/>
              <a:t>Tests threw off </a:t>
            </a:r>
          </a:p>
          <a:p>
            <a:pPr eaLnBrk="1" fontAlgn="auto" hangingPunct="1">
              <a:lnSpc>
                <a:spcPct val="90000"/>
              </a:lnSpc>
              <a:spcAft>
                <a:spcPts val="0"/>
              </a:spcAft>
              <a:buFont typeface="Arial" pitchFamily="34" charset="0"/>
              <a:buChar char="•"/>
              <a:defRPr/>
            </a:pPr>
            <a:r>
              <a:rPr lang="en-US" sz="3400" smtClean="0"/>
              <a:t>Distractions</a:t>
            </a:r>
          </a:p>
          <a:p>
            <a:pPr eaLnBrk="1" fontAlgn="auto" hangingPunct="1">
              <a:lnSpc>
                <a:spcPct val="90000"/>
              </a:lnSpc>
              <a:spcAft>
                <a:spcPts val="0"/>
              </a:spcAft>
              <a:buFont typeface="Arial" pitchFamily="34" charset="0"/>
              <a:buChar char="•"/>
              <a:defRPr/>
            </a:pPr>
            <a:r>
              <a:rPr lang="en-US" sz="3400" smtClean="0"/>
              <a:t>Biases; heuristic </a:t>
            </a:r>
          </a:p>
        </p:txBody>
      </p:sp>
      <p:sp>
        <p:nvSpPr>
          <p:cNvPr id="91140" name="Text Box 4"/>
          <p:cNvSpPr txBox="1">
            <a:spLocks noChangeArrowheads="1"/>
          </p:cNvSpPr>
          <p:nvPr/>
        </p:nvSpPr>
        <p:spPr bwMode="auto">
          <a:xfrm>
            <a:off x="4114800" y="5029200"/>
            <a:ext cx="5257800" cy="1077913"/>
          </a:xfrm>
          <a:prstGeom prst="rect">
            <a:avLst/>
          </a:prstGeom>
          <a:noFill/>
          <a:ln w="9525">
            <a:noFill/>
            <a:miter lim="800000"/>
            <a:headEnd/>
            <a:tailEnd/>
          </a:ln>
        </p:spPr>
        <p:txBody>
          <a:bodyPr>
            <a:spAutoFit/>
          </a:bodyPr>
          <a:lstStyle/>
          <a:p>
            <a:pPr>
              <a:spcBef>
                <a:spcPct val="50000"/>
              </a:spcBef>
            </a:pPr>
            <a:r>
              <a:rPr lang="en-US" sz="3200" u="sng">
                <a:solidFill>
                  <a:srgbClr val="0066FF"/>
                </a:solidFill>
                <a:latin typeface="Calibri" pitchFamily="34" charset="0"/>
              </a:rPr>
              <a:t>What are the causes? </a:t>
            </a:r>
            <a:br>
              <a:rPr lang="en-US" sz="3200" u="sng">
                <a:solidFill>
                  <a:srgbClr val="0066FF"/>
                </a:solidFill>
                <a:latin typeface="Calibri" pitchFamily="34" charset="0"/>
              </a:rPr>
            </a:br>
            <a:r>
              <a:rPr lang="en-US" sz="3200" u="sng">
                <a:solidFill>
                  <a:srgbClr val="0066FF"/>
                </a:solidFill>
                <a:latin typeface="Calibri" pitchFamily="34" charset="0"/>
              </a:rPr>
              <a:t>What are the remedies?</a:t>
            </a:r>
            <a:r>
              <a:rPr lang="en-US">
                <a:solidFill>
                  <a:srgbClr val="0066FF"/>
                </a:solidFill>
                <a:latin typeface="Calibri" pitchFamily="34" charset="0"/>
              </a:rPr>
              <a:t>  </a:t>
            </a:r>
          </a:p>
        </p:txBody>
      </p:sp>
      <p:sp>
        <p:nvSpPr>
          <p:cNvPr id="17413" name="Slide Number Placeholder 4"/>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648C853E-BC6A-41A9-B54B-B94141BB6F3E}" type="slidenum">
              <a:rPr lang="en-US" sz="1200">
                <a:solidFill>
                  <a:schemeClr val="tx1">
                    <a:tint val="75000"/>
                  </a:schemeClr>
                </a:solidFill>
                <a:latin typeface="Arial" pitchFamily="34" charset="0"/>
              </a:rPr>
              <a:pPr algn="r" fontAlgn="auto">
                <a:spcBef>
                  <a:spcPts val="0"/>
                </a:spcBef>
                <a:spcAft>
                  <a:spcPts val="0"/>
                </a:spcAft>
                <a:defRPr/>
              </a:pPr>
              <a:t>22</a:t>
            </a:fld>
            <a:endParaRPr lang="en-US" sz="1200">
              <a:solidFill>
                <a:schemeClr val="tx1">
                  <a:tint val="75000"/>
                </a:schemeClr>
              </a:solidFill>
              <a:latin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Oval 2"/>
          <p:cNvSpPr>
            <a:spLocks noChangeArrowheads="1"/>
          </p:cNvSpPr>
          <p:nvPr/>
        </p:nvSpPr>
        <p:spPr bwMode="auto">
          <a:xfrm>
            <a:off x="1357313" y="3200400"/>
            <a:ext cx="3367087" cy="3124200"/>
          </a:xfrm>
          <a:prstGeom prst="ellipse">
            <a:avLst/>
          </a:prstGeom>
          <a:noFill/>
          <a:ln w="34925" algn="ctr">
            <a:solidFill>
              <a:srgbClr val="0000FF"/>
            </a:solidFill>
            <a:round/>
            <a:headEnd/>
            <a:tailEnd/>
          </a:ln>
        </p:spPr>
        <p:txBody>
          <a:bodyPr/>
          <a:lstStyle/>
          <a:p>
            <a:endParaRPr lang="en-US">
              <a:solidFill>
                <a:srgbClr val="000000"/>
              </a:solidFill>
              <a:latin typeface="Calibri" pitchFamily="34" charset="0"/>
            </a:endParaRPr>
          </a:p>
        </p:txBody>
      </p:sp>
      <p:sp>
        <p:nvSpPr>
          <p:cNvPr id="32770" name="Oval 3"/>
          <p:cNvSpPr>
            <a:spLocks noChangeArrowheads="1"/>
          </p:cNvSpPr>
          <p:nvPr/>
        </p:nvSpPr>
        <p:spPr bwMode="auto">
          <a:xfrm>
            <a:off x="3119438" y="1143000"/>
            <a:ext cx="5338762" cy="4527550"/>
          </a:xfrm>
          <a:prstGeom prst="ellipse">
            <a:avLst/>
          </a:prstGeom>
          <a:noFill/>
          <a:ln w="34925" algn="ctr">
            <a:solidFill>
              <a:srgbClr val="000000"/>
            </a:solidFill>
            <a:round/>
            <a:headEnd/>
            <a:tailEnd/>
          </a:ln>
        </p:spPr>
        <p:txBody>
          <a:bodyPr/>
          <a:lstStyle/>
          <a:p>
            <a:endParaRPr lang="en-US">
              <a:solidFill>
                <a:srgbClr val="000000"/>
              </a:solidFill>
              <a:latin typeface="Calibri" pitchFamily="34" charset="0"/>
            </a:endParaRPr>
          </a:p>
        </p:txBody>
      </p:sp>
      <p:sp>
        <p:nvSpPr>
          <p:cNvPr id="32771" name="Oval 4"/>
          <p:cNvSpPr>
            <a:spLocks noChangeArrowheads="1"/>
          </p:cNvSpPr>
          <p:nvPr/>
        </p:nvSpPr>
        <p:spPr bwMode="auto">
          <a:xfrm>
            <a:off x="1676400" y="1981200"/>
            <a:ext cx="2209800" cy="1828800"/>
          </a:xfrm>
          <a:prstGeom prst="ellipse">
            <a:avLst/>
          </a:prstGeom>
          <a:noFill/>
          <a:ln w="34925">
            <a:solidFill>
              <a:srgbClr val="FF0000"/>
            </a:solidFill>
            <a:round/>
            <a:headEnd/>
            <a:tailEnd/>
          </a:ln>
        </p:spPr>
        <p:txBody>
          <a:bodyPr/>
          <a:lstStyle/>
          <a:p>
            <a:endParaRPr lang="en-US">
              <a:solidFill>
                <a:srgbClr val="000000"/>
              </a:solidFill>
              <a:latin typeface="Calibri" pitchFamily="34" charset="0"/>
            </a:endParaRPr>
          </a:p>
        </p:txBody>
      </p:sp>
      <p:sp>
        <p:nvSpPr>
          <p:cNvPr id="32772" name="Text Box 5"/>
          <p:cNvSpPr txBox="1">
            <a:spLocks noChangeArrowheads="1"/>
          </p:cNvSpPr>
          <p:nvPr/>
        </p:nvSpPr>
        <p:spPr bwMode="auto">
          <a:xfrm>
            <a:off x="1295400" y="2286000"/>
            <a:ext cx="2514600" cy="484188"/>
          </a:xfrm>
          <a:prstGeom prst="rect">
            <a:avLst/>
          </a:prstGeom>
          <a:noFill/>
          <a:ln w="9525">
            <a:noFill/>
            <a:miter lim="800000"/>
            <a:headEnd/>
            <a:tailEnd/>
          </a:ln>
        </p:spPr>
        <p:txBody>
          <a:bodyPr/>
          <a:lstStyle/>
          <a:p>
            <a:pPr algn="ctr"/>
            <a:r>
              <a:rPr lang="en-US" sz="2800">
                <a:solidFill>
                  <a:srgbClr val="000000"/>
                </a:solidFill>
                <a:latin typeface="Calibri" pitchFamily="34" charset="0"/>
              </a:rPr>
              <a:t>Adverse</a:t>
            </a:r>
          </a:p>
          <a:p>
            <a:pPr algn="ctr"/>
            <a:r>
              <a:rPr lang="en-US" sz="2800">
                <a:solidFill>
                  <a:srgbClr val="000000"/>
                </a:solidFill>
                <a:latin typeface="Calibri" pitchFamily="34" charset="0"/>
              </a:rPr>
              <a:t>Outcomes</a:t>
            </a:r>
            <a:endParaRPr lang="en-US" sz="4000">
              <a:solidFill>
                <a:srgbClr val="000000"/>
              </a:solidFill>
              <a:latin typeface="Calibri" pitchFamily="34" charset="0"/>
            </a:endParaRPr>
          </a:p>
        </p:txBody>
      </p:sp>
      <p:sp>
        <p:nvSpPr>
          <p:cNvPr id="32773" name="Text Box 6"/>
          <p:cNvSpPr txBox="1">
            <a:spLocks noChangeArrowheads="1"/>
          </p:cNvSpPr>
          <p:nvPr/>
        </p:nvSpPr>
        <p:spPr bwMode="auto">
          <a:xfrm>
            <a:off x="4572000" y="2667000"/>
            <a:ext cx="2590800" cy="484188"/>
          </a:xfrm>
          <a:prstGeom prst="rect">
            <a:avLst/>
          </a:prstGeom>
          <a:noFill/>
          <a:ln w="9525">
            <a:noFill/>
            <a:miter lim="800000"/>
            <a:headEnd/>
            <a:tailEnd/>
          </a:ln>
        </p:spPr>
        <p:txBody>
          <a:bodyPr/>
          <a:lstStyle/>
          <a:p>
            <a:pPr algn="ctr"/>
            <a:r>
              <a:rPr lang="en-US" sz="3200">
                <a:solidFill>
                  <a:srgbClr val="000000"/>
                </a:solidFill>
                <a:latin typeface="Calibri" pitchFamily="34" charset="0"/>
              </a:rPr>
              <a:t>Diagnostic</a:t>
            </a:r>
          </a:p>
          <a:p>
            <a:pPr algn="ctr"/>
            <a:r>
              <a:rPr lang="en-US" sz="3200">
                <a:solidFill>
                  <a:srgbClr val="000000"/>
                </a:solidFill>
                <a:latin typeface="Calibri" pitchFamily="34" charset="0"/>
              </a:rPr>
              <a:t>Process Failures </a:t>
            </a:r>
            <a:endParaRPr lang="en-US" sz="4400">
              <a:solidFill>
                <a:srgbClr val="000000"/>
              </a:solidFill>
              <a:latin typeface="Calibri" pitchFamily="34" charset="0"/>
            </a:endParaRPr>
          </a:p>
        </p:txBody>
      </p:sp>
      <p:sp>
        <p:nvSpPr>
          <p:cNvPr id="32774" name="Text Box 7"/>
          <p:cNvSpPr txBox="1">
            <a:spLocks noChangeArrowheads="1"/>
          </p:cNvSpPr>
          <p:nvPr/>
        </p:nvSpPr>
        <p:spPr bwMode="auto">
          <a:xfrm>
            <a:off x="914400" y="4267200"/>
            <a:ext cx="3581400" cy="484188"/>
          </a:xfrm>
          <a:prstGeom prst="rect">
            <a:avLst/>
          </a:prstGeom>
          <a:noFill/>
          <a:ln w="9525">
            <a:noFill/>
            <a:miter lim="800000"/>
            <a:headEnd/>
            <a:tailEnd/>
          </a:ln>
        </p:spPr>
        <p:txBody>
          <a:bodyPr/>
          <a:lstStyle/>
          <a:p>
            <a:pPr algn="ctr"/>
            <a:r>
              <a:rPr lang="en-US" sz="2800">
                <a:solidFill>
                  <a:srgbClr val="000000"/>
                </a:solidFill>
                <a:latin typeface="Calibri" pitchFamily="34" charset="0"/>
              </a:rPr>
              <a:t>Delayed, </a:t>
            </a:r>
            <a:br>
              <a:rPr lang="en-US" sz="2800">
                <a:solidFill>
                  <a:srgbClr val="000000"/>
                </a:solidFill>
                <a:latin typeface="Calibri" pitchFamily="34" charset="0"/>
              </a:rPr>
            </a:br>
            <a:r>
              <a:rPr lang="en-US" sz="2800">
                <a:solidFill>
                  <a:srgbClr val="000000"/>
                </a:solidFill>
                <a:latin typeface="Calibri" pitchFamily="34" charset="0"/>
              </a:rPr>
              <a:t>Missed, </a:t>
            </a:r>
            <a:br>
              <a:rPr lang="en-US" sz="2800">
                <a:solidFill>
                  <a:srgbClr val="000000"/>
                </a:solidFill>
                <a:latin typeface="Calibri" pitchFamily="34" charset="0"/>
              </a:rPr>
            </a:br>
            <a:r>
              <a:rPr lang="en-US" sz="2800">
                <a:solidFill>
                  <a:srgbClr val="000000"/>
                </a:solidFill>
                <a:latin typeface="Calibri" pitchFamily="34" charset="0"/>
              </a:rPr>
              <a:t>Misdiagnosis</a:t>
            </a:r>
          </a:p>
          <a:p>
            <a:pPr algn="ctr"/>
            <a:r>
              <a:rPr lang="en-US" sz="2800">
                <a:solidFill>
                  <a:srgbClr val="000000"/>
                </a:solidFill>
                <a:latin typeface="Calibri" pitchFamily="34" charset="0"/>
              </a:rPr>
              <a:t> </a:t>
            </a:r>
            <a:br>
              <a:rPr lang="en-US" sz="2800">
                <a:solidFill>
                  <a:srgbClr val="000000"/>
                </a:solidFill>
                <a:latin typeface="Calibri" pitchFamily="34" charset="0"/>
              </a:rPr>
            </a:br>
            <a:r>
              <a:rPr lang="en-US" sz="2800">
                <a:solidFill>
                  <a:srgbClr val="000000"/>
                </a:solidFill>
                <a:latin typeface="Calibri" pitchFamily="34" charset="0"/>
              </a:rPr>
              <a:t> </a:t>
            </a:r>
            <a:br>
              <a:rPr lang="en-US" sz="2800">
                <a:solidFill>
                  <a:srgbClr val="000000"/>
                </a:solidFill>
                <a:latin typeface="Calibri" pitchFamily="34" charset="0"/>
              </a:rPr>
            </a:br>
            <a:r>
              <a:rPr lang="en-US" sz="2800">
                <a:solidFill>
                  <a:srgbClr val="000000"/>
                </a:solidFill>
                <a:latin typeface="Calibri" pitchFamily="34" charset="0"/>
              </a:rPr>
              <a:t> </a:t>
            </a:r>
            <a:endParaRPr lang="en-US" sz="4000">
              <a:solidFill>
                <a:srgbClr val="000000"/>
              </a:solidFill>
              <a:latin typeface="Calibri" pitchFamily="34" charset="0"/>
            </a:endParaRPr>
          </a:p>
        </p:txBody>
      </p:sp>
      <p:sp>
        <p:nvSpPr>
          <p:cNvPr id="32775" name="TextBox 8"/>
          <p:cNvSpPr txBox="1">
            <a:spLocks noChangeArrowheads="1"/>
          </p:cNvSpPr>
          <p:nvPr/>
        </p:nvSpPr>
        <p:spPr bwMode="auto">
          <a:xfrm>
            <a:off x="1143000" y="76200"/>
            <a:ext cx="6858000" cy="1262063"/>
          </a:xfrm>
          <a:prstGeom prst="rect">
            <a:avLst/>
          </a:prstGeom>
          <a:noFill/>
          <a:ln w="9525">
            <a:noFill/>
            <a:miter lim="800000"/>
            <a:headEnd/>
            <a:tailEnd/>
          </a:ln>
        </p:spPr>
        <p:txBody>
          <a:bodyPr>
            <a:spAutoFit/>
          </a:bodyPr>
          <a:lstStyle/>
          <a:p>
            <a:pPr algn="ctr"/>
            <a:r>
              <a:rPr lang="en-US" sz="4000" dirty="0">
                <a:solidFill>
                  <a:srgbClr val="00B0F0"/>
                </a:solidFill>
                <a:latin typeface="Calibri" pitchFamily="34" charset="0"/>
              </a:rPr>
              <a:t>What is a </a:t>
            </a:r>
            <a:r>
              <a:rPr lang="en-US" sz="4000" dirty="0" smtClean="0">
                <a:solidFill>
                  <a:srgbClr val="00B0F0"/>
                </a:solidFill>
                <a:latin typeface="Calibri" pitchFamily="34" charset="0"/>
              </a:rPr>
              <a:t>Diagnosis </a:t>
            </a:r>
            <a:r>
              <a:rPr lang="en-US" sz="4000" dirty="0">
                <a:solidFill>
                  <a:srgbClr val="00B0F0"/>
                </a:solidFill>
                <a:latin typeface="Calibri" pitchFamily="34" charset="0"/>
              </a:rPr>
              <a:t>Error?</a:t>
            </a:r>
            <a:br>
              <a:rPr lang="en-US" sz="4000" dirty="0">
                <a:solidFill>
                  <a:srgbClr val="00B0F0"/>
                </a:solidFill>
                <a:latin typeface="Calibri" pitchFamily="34" charset="0"/>
              </a:rPr>
            </a:br>
            <a:r>
              <a:rPr lang="en-US" sz="3600" dirty="0">
                <a:solidFill>
                  <a:srgbClr val="000000"/>
                </a:solidFill>
                <a:latin typeface="Calibri" pitchFamily="34" charset="0"/>
              </a:rPr>
              <a:t> </a:t>
            </a:r>
          </a:p>
        </p:txBody>
      </p:sp>
      <p:sp>
        <p:nvSpPr>
          <p:cNvPr id="32776" name="TextBox 8"/>
          <p:cNvSpPr txBox="1">
            <a:spLocks noChangeArrowheads="1"/>
          </p:cNvSpPr>
          <p:nvPr/>
        </p:nvSpPr>
        <p:spPr bwMode="auto">
          <a:xfrm>
            <a:off x="5867400" y="6029325"/>
            <a:ext cx="5867400" cy="600075"/>
          </a:xfrm>
          <a:prstGeom prst="rect">
            <a:avLst/>
          </a:prstGeom>
          <a:noFill/>
          <a:ln w="9525">
            <a:noFill/>
            <a:miter lim="800000"/>
            <a:headEnd/>
            <a:tailEnd/>
          </a:ln>
        </p:spPr>
        <p:txBody>
          <a:bodyPr>
            <a:spAutoFit/>
          </a:bodyPr>
          <a:lstStyle/>
          <a:p>
            <a:r>
              <a:rPr lang="en-US" sz="1100">
                <a:latin typeface="Calibri" pitchFamily="34" charset="0"/>
              </a:rPr>
              <a:t>Modified from </a:t>
            </a:r>
            <a:br>
              <a:rPr lang="en-US" sz="1100">
                <a:latin typeface="Calibri" pitchFamily="34" charset="0"/>
              </a:rPr>
            </a:br>
            <a:r>
              <a:rPr lang="en-US" sz="1100">
                <a:latin typeface="Calibri" pitchFamily="34" charset="0"/>
              </a:rPr>
              <a:t>Schiff  Advances in Patient Safety AHRQ 2005,</a:t>
            </a:r>
            <a:br>
              <a:rPr lang="en-US" sz="1100">
                <a:latin typeface="Calibri" pitchFamily="34" charset="0"/>
              </a:rPr>
            </a:br>
            <a:r>
              <a:rPr lang="en-US" sz="1100">
                <a:latin typeface="Calibri" pitchFamily="34" charset="0"/>
              </a:rPr>
              <a:t>Schiff &amp; Leape </a:t>
            </a:r>
            <a:r>
              <a:rPr lang="en-US" sz="1100" u="sng">
                <a:latin typeface="Calibri" pitchFamily="34" charset="0"/>
              </a:rPr>
              <a:t>Acad Med</a:t>
            </a:r>
            <a:r>
              <a:rPr lang="en-US" sz="1100">
                <a:latin typeface="Calibri" pitchFamily="34" charset="0"/>
              </a:rPr>
              <a:t> 2012</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Key Improvement Concepts </a:t>
            </a:r>
            <a:endParaRPr lang="en-US" dirty="0"/>
          </a:p>
        </p:txBody>
      </p:sp>
      <p:sp>
        <p:nvSpPr>
          <p:cNvPr id="3" name="Content Placeholder 2"/>
          <p:cNvSpPr>
            <a:spLocks noGrp="1"/>
          </p:cNvSpPr>
          <p:nvPr>
            <p:ph idx="1"/>
          </p:nvPr>
        </p:nvSpPr>
        <p:spPr/>
        <p:txBody>
          <a:bodyPr/>
          <a:lstStyle/>
          <a:p>
            <a:r>
              <a:rPr lang="en-US" sz="6000" dirty="0" smtClean="0"/>
              <a:t>Situational Awareness</a:t>
            </a:r>
          </a:p>
          <a:p>
            <a:r>
              <a:rPr lang="en-US" sz="6000" dirty="0" smtClean="0"/>
              <a:t>Safety Nets </a:t>
            </a:r>
            <a:endParaRPr lang="en-US" sz="6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81000" y="152400"/>
            <a:ext cx="8229600" cy="1143000"/>
          </a:xfrm>
        </p:spPr>
        <p:txBody>
          <a:bodyPr rtlCol="0">
            <a:noAutofit/>
          </a:bodyPr>
          <a:lstStyle/>
          <a:p>
            <a:pPr eaLnBrk="1" fontAlgn="auto" hangingPunct="1">
              <a:spcAft>
                <a:spcPts val="0"/>
              </a:spcAft>
              <a:defRPr/>
            </a:pPr>
            <a:r>
              <a:rPr lang="en-US" dirty="0" smtClean="0"/>
              <a:t>Diagnostic Risk </a:t>
            </a:r>
            <a:br>
              <a:rPr lang="en-US" dirty="0" smtClean="0"/>
            </a:br>
            <a:r>
              <a:rPr lang="en-US" dirty="0" smtClean="0"/>
              <a:t>Situational Awareness</a:t>
            </a:r>
          </a:p>
        </p:txBody>
      </p:sp>
      <p:sp>
        <p:nvSpPr>
          <p:cNvPr id="19459" name="Content Placeholder 2"/>
          <p:cNvSpPr>
            <a:spLocks noGrp="1"/>
          </p:cNvSpPr>
          <p:nvPr>
            <p:ph idx="1"/>
          </p:nvPr>
        </p:nvSpPr>
        <p:spPr>
          <a:xfrm>
            <a:off x="304800" y="1493837"/>
            <a:ext cx="8839200" cy="4525963"/>
          </a:xfrm>
        </p:spPr>
        <p:txBody>
          <a:bodyPr rtlCol="0">
            <a:normAutofit fontScale="92500" lnSpcReduction="10000"/>
          </a:bodyPr>
          <a:lstStyle/>
          <a:p>
            <a:pPr eaLnBrk="1" fontAlgn="auto" hangingPunct="1">
              <a:spcAft>
                <a:spcPts val="0"/>
              </a:spcAft>
              <a:buFont typeface="Arial" pitchFamily="34" charset="0"/>
              <a:buChar char="•"/>
              <a:defRPr/>
            </a:pPr>
            <a:r>
              <a:rPr lang="en-US" sz="3000" dirty="0" smtClean="0"/>
              <a:t>Specialized type of situational awareness</a:t>
            </a:r>
          </a:p>
          <a:p>
            <a:pPr eaLnBrk="1" fontAlgn="auto" hangingPunct="1">
              <a:spcAft>
                <a:spcPts val="0"/>
              </a:spcAft>
              <a:buFont typeface="Arial" pitchFamily="34" charset="0"/>
              <a:buChar char="•"/>
              <a:defRPr/>
            </a:pPr>
            <a:r>
              <a:rPr lang="en-US" sz="3000" dirty="0" smtClean="0"/>
              <a:t>High reliability organizations/theory</a:t>
            </a:r>
          </a:p>
          <a:p>
            <a:pPr lvl="1" eaLnBrk="1" fontAlgn="auto" hangingPunct="1">
              <a:spcAft>
                <a:spcPts val="0"/>
              </a:spcAft>
              <a:buFont typeface="Arial" pitchFamily="34" charset="0"/>
              <a:buChar char="–"/>
              <a:defRPr/>
            </a:pPr>
            <a:r>
              <a:rPr lang="en-US" sz="2600" dirty="0" smtClean="0"/>
              <a:t>High worry anticipation of what can go wrong</a:t>
            </a:r>
          </a:p>
          <a:p>
            <a:pPr lvl="1" eaLnBrk="1" fontAlgn="auto" hangingPunct="1">
              <a:spcAft>
                <a:spcPts val="0"/>
              </a:spcAft>
              <a:buFont typeface="Arial" pitchFamily="34" charset="0"/>
              <a:buChar char="–"/>
              <a:defRPr/>
            </a:pPr>
            <a:r>
              <a:rPr lang="en-US" sz="2600" dirty="0" smtClean="0"/>
              <a:t>Preoccupied w/ risks recognizing/preventing</a:t>
            </a:r>
          </a:p>
          <a:p>
            <a:pPr eaLnBrk="1" fontAlgn="auto" hangingPunct="1">
              <a:spcAft>
                <a:spcPts val="0"/>
              </a:spcAft>
              <a:buFont typeface="Arial" pitchFamily="34" charset="0"/>
              <a:buChar char="•"/>
              <a:defRPr/>
            </a:pPr>
            <a:r>
              <a:rPr lang="en-US" sz="3000" dirty="0" smtClean="0"/>
              <a:t>Appreciation diagnosis uncertainty, limitations</a:t>
            </a:r>
          </a:p>
          <a:p>
            <a:pPr lvl="1" eaLnBrk="1" fontAlgn="auto" hangingPunct="1">
              <a:spcAft>
                <a:spcPts val="0"/>
              </a:spcAft>
              <a:buFont typeface="Arial" pitchFamily="34" charset="0"/>
              <a:buChar char="–"/>
              <a:defRPr/>
            </a:pPr>
            <a:r>
              <a:rPr lang="en-US" sz="2600" dirty="0" smtClean="0"/>
              <a:t>Limitations of tests, systems’ vulnerabilities</a:t>
            </a:r>
          </a:p>
          <a:p>
            <a:pPr lvl="1" eaLnBrk="1" fontAlgn="auto" hangingPunct="1">
              <a:spcAft>
                <a:spcPts val="0"/>
              </a:spcAft>
              <a:buFont typeface="Arial" pitchFamily="34" charset="0"/>
              <a:buChar char="–"/>
              <a:defRPr/>
            </a:pPr>
            <a:r>
              <a:rPr lang="en-US" sz="2600" dirty="0" smtClean="0"/>
              <a:t>Knowing when “over head” need for help</a:t>
            </a:r>
          </a:p>
          <a:p>
            <a:pPr eaLnBrk="1" fontAlgn="auto" hangingPunct="1">
              <a:spcAft>
                <a:spcPts val="0"/>
              </a:spcAft>
              <a:buFont typeface="Arial" pitchFamily="34" charset="0"/>
              <a:buChar char="•"/>
              <a:defRPr/>
            </a:pPr>
            <a:r>
              <a:rPr lang="en-US" sz="3000" dirty="0" smtClean="0"/>
              <a:t>Making failures visible</a:t>
            </a:r>
          </a:p>
          <a:p>
            <a:pPr eaLnBrk="1" fontAlgn="auto" hangingPunct="1">
              <a:spcAft>
                <a:spcPts val="0"/>
              </a:spcAft>
              <a:buFont typeface="Arial" pitchFamily="34" charset="0"/>
              <a:buChar char="•"/>
              <a:defRPr/>
            </a:pPr>
            <a:r>
              <a:rPr lang="en-US" sz="3000" dirty="0" smtClean="0"/>
              <a:t>Don’t miss diagnoses, red flag symptoms</a:t>
            </a:r>
          </a:p>
          <a:p>
            <a:pPr eaLnBrk="1" fontAlgn="auto" hangingPunct="1">
              <a:spcAft>
                <a:spcPts val="0"/>
              </a:spcAft>
              <a:buFont typeface="Arial" pitchFamily="34" charset="0"/>
              <a:buChar char="•"/>
              <a:defRPr/>
            </a:pPr>
            <a:r>
              <a:rPr lang="en-US" sz="3000" dirty="0" smtClean="0"/>
              <a:t>Diagnostic pitfalls – potentially useful construct</a:t>
            </a:r>
          </a:p>
          <a:p>
            <a:pPr eaLnBrk="1" fontAlgn="auto" hangingPunct="1">
              <a:spcAft>
                <a:spcPts val="0"/>
              </a:spcAft>
              <a:buFont typeface="Arial" pitchFamily="34" charset="0"/>
              <a:buChar char="•"/>
              <a:defRPr/>
            </a:pPr>
            <a:endParaRPr lang="en-US" dirty="0" smtClean="0"/>
          </a:p>
        </p:txBody>
      </p:sp>
      <p:sp>
        <p:nvSpPr>
          <p:cNvPr id="19460" name="Slide Number Placeholder 3"/>
          <p:cNvSpPr>
            <a:spLocks noGrp="1"/>
          </p:cNvSpPr>
          <p:nvPr>
            <p:ph type="sldNum" sz="quarter" idx="12"/>
          </p:nvPr>
        </p:nvSpPr>
        <p:spPr/>
        <p:txBody>
          <a:bodyPr/>
          <a:lstStyle/>
          <a:p>
            <a:pPr>
              <a:defRPr/>
            </a:pPr>
            <a:fld id="{CA5631F8-9A06-482B-9ACD-2A6DB890455F}" type="slidenum">
              <a:rPr lang="en-US">
                <a:latin typeface="Arial" pitchFamily="34" charset="0"/>
              </a:rPr>
              <a:pPr>
                <a:defRPr/>
              </a:pPr>
              <a:t>25</a:t>
            </a:fld>
            <a:endParaRPr lang="en-US">
              <a:latin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Content Placeholder 2"/>
          <p:cNvSpPr>
            <a:spLocks noGrp="1"/>
          </p:cNvSpPr>
          <p:nvPr>
            <p:ph idx="1"/>
          </p:nvPr>
        </p:nvSpPr>
        <p:spPr>
          <a:xfrm>
            <a:off x="457200" y="990600"/>
            <a:ext cx="8229600" cy="4525963"/>
          </a:xfrm>
        </p:spPr>
        <p:txBody>
          <a:bodyPr/>
          <a:lstStyle/>
          <a:p>
            <a:pPr eaLnBrk="1" hangingPunct="1"/>
            <a:r>
              <a:rPr lang="en-US" sz="2800" smtClean="0"/>
              <a:t>Perhaps the most important distinguishing feature of high-reliability organizations is their collective preoccupation with the possibility of failure. They expect to make errors and train their workforce to recognize and recover them. They continually rehearse familiar scenarios of failure and strive hard to imagine novel ones. Instead of isolating failures, they generalize them. Instead of making local repairs, they look for system reforms</a:t>
            </a:r>
          </a:p>
          <a:p>
            <a:pPr eaLnBrk="1" hangingPunct="1"/>
            <a:endParaRPr lang="en-US" sz="2800" smtClean="0"/>
          </a:p>
        </p:txBody>
      </p:sp>
      <p:sp>
        <p:nvSpPr>
          <p:cNvPr id="20483" name="Slide Number Placeholder 3"/>
          <p:cNvSpPr>
            <a:spLocks noGrp="1"/>
          </p:cNvSpPr>
          <p:nvPr>
            <p:ph type="sldNum" sz="quarter" idx="12"/>
          </p:nvPr>
        </p:nvSpPr>
        <p:spPr>
          <a:xfrm>
            <a:off x="1524000" y="6248400"/>
            <a:ext cx="7620000" cy="473075"/>
          </a:xfrm>
        </p:spPr>
        <p:txBody>
          <a:bodyPr/>
          <a:lstStyle/>
          <a:p>
            <a:pPr algn="ctr">
              <a:defRPr/>
            </a:pPr>
            <a:r>
              <a:rPr lang="en-US">
                <a:latin typeface="Arial" pitchFamily="34" charset="0"/>
              </a:rPr>
              <a:t>Reason  </a:t>
            </a:r>
            <a:r>
              <a:rPr lang="en-US" b="1">
                <a:latin typeface="Arial" pitchFamily="34" charset="0"/>
              </a:rPr>
              <a:t>Human error: </a:t>
            </a:r>
            <a:r>
              <a:rPr lang="en-US">
                <a:latin typeface="Arial" pitchFamily="34" charset="0"/>
              </a:rPr>
              <a:t>models and management West J Med. 2000;  </a:t>
            </a:r>
          </a:p>
          <a:p>
            <a:pPr algn="ctr">
              <a:defRPr/>
            </a:pPr>
            <a:endParaRPr lang="en-US">
              <a:latin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news.uns.purdue.edu/images/2010/sullenberger-hudson.jpg%20"/>
          <p:cNvPicPr>
            <a:picLocks noChangeAspect="1" noChangeArrowheads="1"/>
          </p:cNvPicPr>
          <p:nvPr/>
        </p:nvPicPr>
        <p:blipFill>
          <a:blip r:embed="rId2" cstate="print"/>
          <a:srcRect/>
          <a:stretch>
            <a:fillRect/>
          </a:stretch>
        </p:blipFill>
        <p:spPr bwMode="auto">
          <a:xfrm>
            <a:off x="990600" y="1676400"/>
            <a:ext cx="6111875" cy="4343400"/>
          </a:xfrm>
          <a:prstGeom prst="rect">
            <a:avLst/>
          </a:prstGeom>
          <a:noFill/>
          <a:ln w="9525">
            <a:noFill/>
            <a:miter lim="800000"/>
            <a:headEnd/>
            <a:tailEnd/>
          </a:ln>
        </p:spPr>
      </p:pic>
      <p:pic>
        <p:nvPicPr>
          <p:cNvPr id="86019" name="Picture 4" descr="http://news.uns.purdue.edu/images/2010/sullenberger-c10.jpg"/>
          <p:cNvPicPr>
            <a:picLocks noChangeAspect="1" noChangeArrowheads="1"/>
          </p:cNvPicPr>
          <p:nvPr/>
        </p:nvPicPr>
        <p:blipFill>
          <a:blip r:embed="rId3" cstate="print"/>
          <a:srcRect/>
          <a:stretch>
            <a:fillRect/>
          </a:stretch>
        </p:blipFill>
        <p:spPr bwMode="auto">
          <a:xfrm>
            <a:off x="7391400" y="533400"/>
            <a:ext cx="1371600" cy="2068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All passengers were rescued from a USAirways plane that crash landed Thursday in the Hudson River."/>
          <p:cNvPicPr>
            <a:picLocks noChangeAspect="1" noChangeArrowheads="1"/>
          </p:cNvPicPr>
          <p:nvPr/>
        </p:nvPicPr>
        <p:blipFill>
          <a:blip r:embed="rId2" cstate="print"/>
          <a:srcRect/>
          <a:stretch>
            <a:fillRect/>
          </a:stretch>
        </p:blipFill>
        <p:spPr bwMode="auto">
          <a:xfrm>
            <a:off x="719138" y="381000"/>
            <a:ext cx="7885112"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2" descr="https://encrypted-tbn1.gstatic.com/images?q=tbn:ANd9GcSXE51vheSzglLFyUNYntYNs84Y-6ize8JZUsWR5ldGp2prMM8XJFtcH1o">
            <a:hlinkClick r:id="rId2"/>
          </p:cNvPr>
          <p:cNvPicPr>
            <a:picLocks noChangeAspect="1" noChangeArrowheads="1"/>
          </p:cNvPicPr>
          <p:nvPr/>
        </p:nvPicPr>
        <p:blipFill>
          <a:blip r:embed="rId3" cstate="print"/>
          <a:srcRect/>
          <a:stretch>
            <a:fillRect/>
          </a:stretch>
        </p:blipFill>
        <p:spPr bwMode="auto">
          <a:xfrm>
            <a:off x="381000" y="1676400"/>
            <a:ext cx="3214881" cy="2819400"/>
          </a:xfrm>
          <a:prstGeom prst="rect">
            <a:avLst/>
          </a:prstGeom>
          <a:noFill/>
          <a:ln w="9525">
            <a:noFill/>
            <a:miter lim="800000"/>
            <a:headEnd/>
            <a:tailEnd/>
          </a:ln>
        </p:spPr>
      </p:pic>
      <p:pic>
        <p:nvPicPr>
          <p:cNvPr id="70658" name="Picture 2" descr="PylonAndBigHole_image"/>
          <p:cNvPicPr>
            <a:picLocks noChangeAspect="1" noChangeArrowheads="1"/>
          </p:cNvPicPr>
          <p:nvPr/>
        </p:nvPicPr>
        <p:blipFill>
          <a:blip r:embed="rId4" cstate="print"/>
          <a:srcRect/>
          <a:stretch>
            <a:fillRect/>
          </a:stretch>
        </p:blipFill>
        <p:spPr bwMode="auto">
          <a:xfrm>
            <a:off x="4191000" y="1143000"/>
            <a:ext cx="3657600" cy="2743200"/>
          </a:xfrm>
          <a:prstGeom prst="rect">
            <a:avLst/>
          </a:prstGeom>
          <a:noFill/>
          <a:ln w="9525">
            <a:noFill/>
            <a:miter lim="800000"/>
            <a:headEnd/>
            <a:tailEnd/>
          </a:ln>
        </p:spPr>
      </p:pic>
      <p:sp>
        <p:nvSpPr>
          <p:cNvPr id="70659" name="Text Box 4"/>
          <p:cNvSpPr txBox="1">
            <a:spLocks noChangeArrowheads="1"/>
          </p:cNvSpPr>
          <p:nvPr/>
        </p:nvSpPr>
        <p:spPr bwMode="auto">
          <a:xfrm>
            <a:off x="152400" y="317500"/>
            <a:ext cx="9296400" cy="1846659"/>
          </a:xfrm>
          <a:prstGeom prst="rect">
            <a:avLst/>
          </a:prstGeom>
          <a:noFill/>
          <a:ln w="9525">
            <a:noFill/>
            <a:miter lim="800000"/>
            <a:headEnd/>
            <a:tailEnd/>
          </a:ln>
        </p:spPr>
        <p:txBody>
          <a:bodyPr>
            <a:spAutoFit/>
          </a:bodyPr>
          <a:lstStyle/>
          <a:p>
            <a:pPr>
              <a:spcBef>
                <a:spcPct val="50000"/>
              </a:spcBef>
            </a:pPr>
            <a:r>
              <a:rPr lang="en-US" sz="3600" dirty="0">
                <a:latin typeface="Calibri" pitchFamily="34" charset="0"/>
              </a:rPr>
              <a:t>What is a </a:t>
            </a:r>
            <a:r>
              <a:rPr lang="en-US" sz="3600" b="1" dirty="0">
                <a:latin typeface="Calibri" pitchFamily="34" charset="0"/>
              </a:rPr>
              <a:t>Diagnostic Pitfall</a:t>
            </a:r>
            <a:r>
              <a:rPr lang="en-US" sz="3600" dirty="0">
                <a:latin typeface="Calibri" pitchFamily="34" charset="0"/>
              </a:rPr>
              <a:t>?</a:t>
            </a:r>
            <a:br>
              <a:rPr lang="en-US" sz="3600" dirty="0">
                <a:latin typeface="Calibri" pitchFamily="34" charset="0"/>
              </a:rPr>
            </a:br>
            <a:endParaRPr lang="en-US" sz="3600" dirty="0">
              <a:latin typeface="Calibri" pitchFamily="34" charset="0"/>
            </a:endParaRPr>
          </a:p>
          <a:p>
            <a:pPr>
              <a:spcBef>
                <a:spcPct val="50000"/>
              </a:spcBef>
            </a:pPr>
            <a:r>
              <a:rPr lang="en-US" sz="2800" dirty="0">
                <a:latin typeface="Calibri" pitchFamily="34" charset="0"/>
              </a:rPr>
              <a:t>                      </a:t>
            </a:r>
            <a:r>
              <a:rPr lang="en-US" sz="2800" dirty="0" smtClean="0">
                <a:latin typeface="Calibri" pitchFamily="34" charset="0"/>
              </a:rPr>
              <a:t> </a:t>
            </a:r>
            <a:endParaRPr lang="en-US" sz="2800" b="1" dirty="0">
              <a:latin typeface="Calibri" pitchFamily="34" charset="0"/>
            </a:endParaRPr>
          </a:p>
        </p:txBody>
      </p:sp>
      <p:sp>
        <p:nvSpPr>
          <p:cNvPr id="5" name="Rectangle 4"/>
          <p:cNvSpPr/>
          <p:nvPr/>
        </p:nvSpPr>
        <p:spPr>
          <a:xfrm>
            <a:off x="3200400" y="4648200"/>
            <a:ext cx="5486400" cy="1865126"/>
          </a:xfrm>
          <a:prstGeom prst="rect">
            <a:avLst/>
          </a:prstGeom>
        </p:spPr>
        <p:txBody>
          <a:bodyPr wrap="square">
            <a:spAutoFit/>
          </a:bodyPr>
          <a:lstStyle/>
          <a:p>
            <a:pPr eaLnBrk="1" hangingPunct="1">
              <a:lnSpc>
                <a:spcPct val="90000"/>
              </a:lnSpc>
            </a:pPr>
            <a:r>
              <a:rPr lang="en-US" sz="3200" dirty="0" smtClean="0"/>
              <a:t>Clinical situations where patterns of, or vulnerabilities to errors leading to missed, delayed or wrong diagnosis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81000" y="-76200"/>
            <a:ext cx="8229600" cy="1143000"/>
          </a:xfrm>
        </p:spPr>
        <p:txBody>
          <a:bodyPr/>
          <a:lstStyle/>
          <a:p>
            <a:r>
              <a:rPr lang="en-US" altLang="en-US" dirty="0" smtClean="0"/>
              <a:t>Diagnostic Pitfalls</a:t>
            </a:r>
          </a:p>
        </p:txBody>
      </p:sp>
      <p:sp>
        <p:nvSpPr>
          <p:cNvPr id="15363" name="Content Placeholder 2"/>
          <p:cNvSpPr>
            <a:spLocks noGrp="1"/>
          </p:cNvSpPr>
          <p:nvPr>
            <p:ph idx="1"/>
          </p:nvPr>
        </p:nvSpPr>
        <p:spPr>
          <a:xfrm>
            <a:off x="321275" y="1219200"/>
            <a:ext cx="8427309" cy="4495800"/>
          </a:xfrm>
        </p:spPr>
        <p:txBody>
          <a:bodyPr/>
          <a:lstStyle/>
          <a:p>
            <a:r>
              <a:rPr lang="en-US" altLang="en-US" dirty="0" smtClean="0">
                <a:solidFill>
                  <a:srgbClr val="404040"/>
                </a:solidFill>
              </a:rPr>
              <a:t>Overall aim: develop new construct – diagnostic pitfalls – then test ways to electronically screen </a:t>
            </a:r>
          </a:p>
          <a:p>
            <a:endParaRPr lang="en-US" altLang="en-US" sz="2000" dirty="0" smtClean="0">
              <a:solidFill>
                <a:srgbClr val="404040"/>
              </a:solidFill>
            </a:endParaRPr>
          </a:p>
          <a:p>
            <a:r>
              <a:rPr lang="en-US" altLang="en-US" dirty="0" smtClean="0">
                <a:solidFill>
                  <a:srgbClr val="404040"/>
                </a:solidFill>
              </a:rPr>
              <a:t>Examples of diagnostic pitfalls include:</a:t>
            </a:r>
          </a:p>
          <a:p>
            <a:pPr lvl="1"/>
            <a:r>
              <a:rPr lang="en-US" altLang="en-US" dirty="0" smtClean="0">
                <a:solidFill>
                  <a:srgbClr val="404040"/>
                </a:solidFill>
              </a:rPr>
              <a:t>Failure to pursue further evaluation of breast lump in light of normal mammogram </a:t>
            </a:r>
          </a:p>
          <a:p>
            <a:pPr lvl="1"/>
            <a:r>
              <a:rPr lang="en-US" altLang="en-US" dirty="0" smtClean="0">
                <a:solidFill>
                  <a:srgbClr val="404040"/>
                </a:solidFill>
              </a:rPr>
              <a:t>Attributing rectal bleeding to hemorrhoids</a:t>
            </a:r>
          </a:p>
          <a:p>
            <a:pPr lvl="1"/>
            <a:r>
              <a:rPr lang="en-US" altLang="en-US" dirty="0" smtClean="0">
                <a:solidFill>
                  <a:srgbClr val="404040"/>
                </a:solidFill>
              </a:rPr>
              <a:t>Failure to take seriously symptoms in patient with underlying psychosocial problems</a:t>
            </a:r>
          </a:p>
          <a:p>
            <a:pPr lvl="1"/>
            <a:r>
              <a:rPr lang="en-US" altLang="en-US" dirty="0" smtClean="0">
                <a:solidFill>
                  <a:srgbClr val="404040"/>
                </a:solidFill>
              </a:rPr>
              <a:t>Stasis dermatitis misdiagnosed as “bilateral </a:t>
            </a:r>
            <a:r>
              <a:rPr lang="en-US" altLang="en-US" dirty="0" err="1" smtClean="0">
                <a:solidFill>
                  <a:srgbClr val="404040"/>
                </a:solidFill>
              </a:rPr>
              <a:t>cellulitis</a:t>
            </a:r>
            <a:r>
              <a:rPr lang="en-US" altLang="en-US" dirty="0" smtClean="0">
                <a:solidFill>
                  <a:srgbClr val="404040"/>
                </a:solidFill>
              </a:rPr>
              <a:t>” </a:t>
            </a:r>
          </a:p>
        </p:txBody>
      </p:sp>
      <p:cxnSp>
        <p:nvCxnSpPr>
          <p:cNvPr id="4" name="Straight Connector 3"/>
          <p:cNvCxnSpPr/>
          <p:nvPr/>
        </p:nvCxnSpPr>
        <p:spPr bwMode="auto">
          <a:xfrm>
            <a:off x="321276" y="926757"/>
            <a:ext cx="8414951"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Tree>
    <p:extLst>
      <p:ext uri="{BB962C8B-B14F-4D97-AF65-F5344CB8AC3E}">
        <p14:creationId xmlns:p14="http://schemas.microsoft.com/office/powerpoint/2010/main" val="22512782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26378"/>
            <a:ext cx="9144000" cy="5801588"/>
          </a:xfrm>
          <a:prstGeom prst="rect">
            <a:avLst/>
          </a:prstGeom>
        </p:spPr>
        <p:txBody>
          <a:bodyPr wrap="square">
            <a:spAutoFit/>
          </a:bodyPr>
          <a:lstStyle/>
          <a:p>
            <a:pPr lvl="2" indent="-514350" fontAlgn="auto">
              <a:spcBef>
                <a:spcPts val="500"/>
              </a:spcBef>
              <a:spcAft>
                <a:spcPts val="300"/>
              </a:spcAft>
              <a:buSzPct val="100000"/>
            </a:pPr>
            <a:r>
              <a:rPr lang="en-US" altLang="en-US" sz="2700" dirty="0" smtClean="0">
                <a:latin typeface="+mj-lt"/>
                <a:cs typeface="Times New Roman" pitchFamily="18" charset="0"/>
              </a:rPr>
              <a:t>-Disease A repeatedly mistaken for Disease B</a:t>
            </a:r>
          </a:p>
          <a:p>
            <a:pPr marL="1371600" lvl="4" indent="-514350" fontAlgn="auto">
              <a:spcBef>
                <a:spcPts val="500"/>
              </a:spcBef>
              <a:spcAft>
                <a:spcPts val="300"/>
              </a:spcAft>
              <a:buSzPct val="100000"/>
              <a:buFont typeface="Arial" pitchFamily="34" charset="0"/>
              <a:buChar char="•"/>
            </a:pPr>
            <a:r>
              <a:rPr lang="en-US" altLang="en-US" sz="2200" dirty="0" smtClean="0">
                <a:latin typeface="+mj-lt"/>
                <a:cs typeface="Times New Roman" pitchFamily="18" charset="0"/>
              </a:rPr>
              <a:t>Bipolar disease mistaken for depression</a:t>
            </a:r>
          </a:p>
          <a:p>
            <a:pPr lvl="2" indent="-514350" fontAlgn="auto">
              <a:spcBef>
                <a:spcPts val="500"/>
              </a:spcBef>
              <a:spcAft>
                <a:spcPts val="300"/>
              </a:spcAft>
              <a:buSzPct val="100000"/>
            </a:pPr>
            <a:r>
              <a:rPr lang="en-US" altLang="en-US" sz="2700" dirty="0" smtClean="0">
                <a:latin typeface="+mj-lt"/>
                <a:cs typeface="Times New Roman" pitchFamily="18" charset="0"/>
              </a:rPr>
              <a:t>-Failure to appreciate test/exam limitations</a:t>
            </a:r>
          </a:p>
          <a:p>
            <a:pPr marL="1371600" lvl="4" indent="-514350" fontAlgn="auto">
              <a:spcBef>
                <a:spcPts val="500"/>
              </a:spcBef>
              <a:spcAft>
                <a:spcPts val="300"/>
              </a:spcAft>
              <a:buSzPct val="100000"/>
              <a:buFont typeface="Arial" pitchFamily="34" charset="0"/>
              <a:buChar char="•"/>
            </a:pPr>
            <a:r>
              <a:rPr lang="en-US" altLang="en-US" sz="2200" dirty="0" smtClean="0">
                <a:latin typeface="+mj-lt"/>
                <a:cs typeface="Times New Roman" pitchFamily="18" charset="0"/>
              </a:rPr>
              <a:t>Limitation of CT to diagnose subarachnoid hemorrhage after time</a:t>
            </a:r>
          </a:p>
          <a:p>
            <a:pPr lvl="2" indent="-514350" fontAlgn="auto">
              <a:spcBef>
                <a:spcPts val="500"/>
              </a:spcBef>
              <a:spcAft>
                <a:spcPts val="300"/>
              </a:spcAft>
              <a:buSzPct val="100000"/>
            </a:pPr>
            <a:r>
              <a:rPr lang="en-US" altLang="en-US" sz="2700" dirty="0" smtClean="0">
                <a:latin typeface="+mj-lt"/>
                <a:cs typeface="Times New Roman" pitchFamily="18" charset="0"/>
              </a:rPr>
              <a:t>-Atypical presentation </a:t>
            </a:r>
          </a:p>
          <a:p>
            <a:pPr lvl="3" indent="-514350" fontAlgn="auto">
              <a:spcBef>
                <a:spcPts val="500"/>
              </a:spcBef>
              <a:spcAft>
                <a:spcPts val="300"/>
              </a:spcAft>
              <a:buSzPct val="100000"/>
              <a:buFont typeface="Arial" pitchFamily="34" charset="0"/>
              <a:buChar char="•"/>
            </a:pPr>
            <a:r>
              <a:rPr lang="en-US" altLang="en-US" sz="2200" dirty="0" smtClean="0">
                <a:latin typeface="+mj-lt"/>
                <a:cs typeface="Times New Roman" pitchFamily="18" charset="0"/>
              </a:rPr>
              <a:t>Addison’s disease presenting with weight loss, cognitive difficulties, fatigue</a:t>
            </a:r>
          </a:p>
          <a:p>
            <a:pPr lvl="2" indent="-514350" fontAlgn="auto">
              <a:spcBef>
                <a:spcPts val="500"/>
              </a:spcBef>
              <a:spcAft>
                <a:spcPts val="300"/>
              </a:spcAft>
              <a:buSzPct val="100000"/>
            </a:pPr>
            <a:r>
              <a:rPr lang="en-US" altLang="en-US" sz="2700" dirty="0" smtClean="0">
                <a:latin typeface="+mj-lt"/>
                <a:cs typeface="Times New Roman" pitchFamily="18" charset="0"/>
              </a:rPr>
              <a:t>-Presuming chronic disease accounts for new symptoms</a:t>
            </a:r>
          </a:p>
          <a:p>
            <a:pPr marL="1371600" lvl="4" indent="-514350" fontAlgn="auto">
              <a:spcBef>
                <a:spcPts val="500"/>
              </a:spcBef>
              <a:spcAft>
                <a:spcPts val="300"/>
              </a:spcAft>
              <a:buSzPct val="100000"/>
              <a:buFont typeface="Arial" pitchFamily="34" charset="0"/>
              <a:buChar char="•"/>
            </a:pPr>
            <a:r>
              <a:rPr lang="en-US" altLang="en-US" sz="2200" dirty="0" smtClean="0">
                <a:latin typeface="+mj-lt"/>
                <a:cs typeface="Times New Roman" pitchFamily="18" charset="0"/>
              </a:rPr>
              <a:t>Delay in initiating work-up for clinical clues suggestive of lung cancer in patients with hypertension and COPD</a:t>
            </a:r>
          </a:p>
          <a:p>
            <a:pPr lvl="2" indent="-514350" fontAlgn="auto">
              <a:spcBef>
                <a:spcPts val="500"/>
              </a:spcBef>
              <a:spcAft>
                <a:spcPts val="300"/>
              </a:spcAft>
              <a:buSzPct val="100000"/>
            </a:pPr>
            <a:r>
              <a:rPr lang="en-US" altLang="en-US" sz="2700" dirty="0" smtClean="0">
                <a:latin typeface="+mj-lt"/>
                <a:cs typeface="Times New Roman" pitchFamily="18" charset="0"/>
              </a:rPr>
              <a:t>-Failure to monitor evolving symptom</a:t>
            </a:r>
          </a:p>
          <a:p>
            <a:pPr lvl="3" indent="-514350" fontAlgn="auto">
              <a:spcBef>
                <a:spcPts val="500"/>
              </a:spcBef>
              <a:spcAft>
                <a:spcPts val="300"/>
              </a:spcAft>
              <a:buSzPct val="100000"/>
              <a:buFont typeface="Arial" pitchFamily="34" charset="0"/>
              <a:buChar char="•"/>
            </a:pPr>
            <a:r>
              <a:rPr lang="en-US" altLang="en-US" sz="2200" dirty="0" smtClean="0">
                <a:latin typeface="+mj-lt"/>
                <a:cs typeface="Times New Roman" pitchFamily="18" charset="0"/>
              </a:rPr>
              <a:t>Pts w/ subdural hematoma, cranial imagining can be normal shortly after incident, but chronic subdural later develops</a:t>
            </a:r>
          </a:p>
        </p:txBody>
      </p:sp>
      <p:sp>
        <p:nvSpPr>
          <p:cNvPr id="3" name="Title 1"/>
          <p:cNvSpPr txBox="1">
            <a:spLocks/>
          </p:cNvSpPr>
          <p:nvPr/>
        </p:nvSpPr>
        <p:spPr bwMode="auto">
          <a:xfrm>
            <a:off x="0" y="236084"/>
            <a:ext cx="9144000" cy="90691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182880" eaLnBrk="0" hangingPunct="0">
              <a:defRPr/>
            </a:pPr>
            <a:r>
              <a:rPr kumimoji="0" lang="en-US" sz="2000" b="1" i="0" u="none" strike="noStrike" kern="0" cap="none" spc="0" normalizeH="0" baseline="0" noProof="0" dirty="0" smtClean="0">
                <a:ln>
                  <a:noFill/>
                </a:ln>
                <a:solidFill>
                  <a:srgbClr val="0067B1"/>
                </a:solidFill>
                <a:effectLst/>
                <a:uLnTx/>
                <a:uFillTx/>
                <a:latin typeface="Arial" pitchFamily="34" charset="0"/>
                <a:ea typeface="MS PGothic" pitchFamily="34" charset="-128"/>
                <a:cs typeface="Arial" pitchFamily="34" charset="0"/>
              </a:rPr>
              <a:t>Pitfalls Project:</a:t>
            </a:r>
            <a:r>
              <a:rPr kumimoji="0" lang="en-US" sz="2000" b="1" i="0" u="none" strike="noStrike" kern="0" cap="none" spc="0" normalizeH="0" noProof="0" dirty="0" smtClean="0">
                <a:ln>
                  <a:noFill/>
                </a:ln>
                <a:solidFill>
                  <a:srgbClr val="0067B1"/>
                </a:solidFill>
                <a:effectLst/>
                <a:uLnTx/>
                <a:uFillTx/>
                <a:latin typeface="Arial" pitchFamily="34" charset="0"/>
                <a:ea typeface="MS PGothic" pitchFamily="34" charset="-128"/>
                <a:cs typeface="Arial" pitchFamily="34" charset="0"/>
              </a:rPr>
              <a:t> </a:t>
            </a:r>
            <a:r>
              <a:rPr kumimoji="0" lang="en-US" sz="2000" b="1" i="0" u="none" strike="noStrike" kern="0" cap="none" spc="0" normalizeH="0" baseline="0" noProof="0" dirty="0" smtClean="0">
                <a:ln>
                  <a:noFill/>
                </a:ln>
                <a:solidFill>
                  <a:srgbClr val="0067B1"/>
                </a:solidFill>
                <a:effectLst/>
                <a:uLnTx/>
                <a:uFillTx/>
                <a:latin typeface="Arial" pitchFamily="34" charset="0"/>
                <a:ea typeface="MS PGothic" pitchFamily="34" charset="-128"/>
                <a:cs typeface="Arial" pitchFamily="34" charset="0"/>
              </a:rPr>
              <a:t>Preliminary Results </a:t>
            </a:r>
            <a:r>
              <a:rPr kumimoji="0" lang="en-US" sz="3200" b="1" i="0" u="none" strike="noStrike" kern="0" cap="none" spc="0" normalizeH="0" baseline="0" noProof="0" dirty="0" smtClean="0">
                <a:ln>
                  <a:noFill/>
                </a:ln>
                <a:solidFill>
                  <a:srgbClr val="0067B1"/>
                </a:solidFill>
                <a:effectLst/>
                <a:uLnTx/>
                <a:uFillTx/>
                <a:latin typeface="Arial" pitchFamily="34" charset="0"/>
                <a:ea typeface="MS PGothic" pitchFamily="34" charset="-128"/>
                <a:cs typeface="Arial" pitchFamily="34" charset="0"/>
              </a:rPr>
              <a:t/>
            </a:r>
            <a:br>
              <a:rPr kumimoji="0" lang="en-US" sz="3200" b="1" i="0" u="none" strike="noStrike" kern="0" cap="none" spc="0" normalizeH="0" baseline="0" noProof="0" dirty="0" smtClean="0">
                <a:ln>
                  <a:noFill/>
                </a:ln>
                <a:solidFill>
                  <a:srgbClr val="0067B1"/>
                </a:solidFill>
                <a:effectLst/>
                <a:uLnTx/>
                <a:uFillTx/>
                <a:latin typeface="Arial" pitchFamily="34" charset="0"/>
                <a:ea typeface="MS PGothic" pitchFamily="34" charset="-128"/>
                <a:cs typeface="Arial" pitchFamily="34" charset="0"/>
              </a:rPr>
            </a:br>
            <a:r>
              <a:rPr kumimoji="0" lang="en-US" sz="3200" b="1" i="0" u="none" strike="noStrike" kern="0" cap="none" spc="0" normalizeH="0" baseline="0" noProof="0" dirty="0" smtClean="0">
                <a:ln>
                  <a:noFill/>
                </a:ln>
                <a:solidFill>
                  <a:srgbClr val="FF0000"/>
                </a:solidFill>
                <a:effectLst/>
                <a:uLnTx/>
                <a:uFillTx/>
                <a:latin typeface="Arial" pitchFamily="34" charset="0"/>
                <a:ea typeface="MS PGothic" pitchFamily="34" charset="-128"/>
                <a:cs typeface="Arial" pitchFamily="34" charset="0"/>
              </a:rPr>
              <a:t>          </a:t>
            </a:r>
            <a:r>
              <a:rPr lang="en-US" altLang="en-US" sz="3200" dirty="0" smtClean="0">
                <a:solidFill>
                  <a:srgbClr val="FF0000"/>
                </a:solidFill>
                <a:cs typeface="Times New Roman" pitchFamily="18" charset="0"/>
              </a:rPr>
              <a:t>Generic Diagnostic Pitfall Paradigms</a:t>
            </a:r>
          </a:p>
          <a:p>
            <a:pPr marL="18288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0" cap="none" spc="0" normalizeH="0" baseline="0" noProof="0" dirty="0">
              <a:ln>
                <a:noFill/>
              </a:ln>
              <a:solidFill>
                <a:srgbClr val="0067B1"/>
              </a:solidFill>
              <a:effectLst/>
              <a:uLnTx/>
              <a:uFillTx/>
              <a:latin typeface="Arial" pitchFamily="34" charset="0"/>
              <a:ea typeface="MS PGothic" pitchFamily="34" charset="-128"/>
              <a:cs typeface="Arial" pitchFamily="34"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996950" y="996950"/>
            <a:ext cx="7148513" cy="5708650"/>
          </a:xfrm>
          <a:prstGeom prst="rect">
            <a:avLst/>
          </a:prstGeom>
          <a:noFill/>
          <a:ln w="9525">
            <a:noFill/>
            <a:miter lim="800000"/>
            <a:headEnd/>
            <a:tailEnd/>
          </a:ln>
        </p:spPr>
      </p:pic>
      <p:sp>
        <p:nvSpPr>
          <p:cNvPr id="3" name="TextBox 2"/>
          <p:cNvSpPr txBox="1"/>
          <p:nvPr/>
        </p:nvSpPr>
        <p:spPr>
          <a:xfrm>
            <a:off x="304800" y="152400"/>
            <a:ext cx="8686800" cy="523220"/>
          </a:xfrm>
          <a:prstGeom prst="rect">
            <a:avLst/>
          </a:prstGeom>
          <a:noFill/>
        </p:spPr>
        <p:txBody>
          <a:bodyPr wrap="square" rtlCol="0">
            <a:spAutoFit/>
          </a:bodyPr>
          <a:lstStyle/>
          <a:p>
            <a:pPr algn="ctr"/>
            <a:r>
              <a:rPr lang="en-US" sz="2800" dirty="0" smtClean="0">
                <a:solidFill>
                  <a:srgbClr val="0000FF"/>
                </a:solidFill>
              </a:rPr>
              <a:t>Unified Model of Diagnostic Situational Awareness </a:t>
            </a:r>
            <a:endParaRPr lang="en-US" sz="2800" dirty="0">
              <a:solidFill>
                <a:srgbClr val="0000FF"/>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Heuristic or Bias</a:t>
            </a:r>
            <a:endParaRPr lang="en-US" dirty="0"/>
          </a:p>
        </p:txBody>
      </p:sp>
      <p:sp>
        <p:nvSpPr>
          <p:cNvPr id="3" name="Content Placeholder 2"/>
          <p:cNvSpPr>
            <a:spLocks noGrp="1"/>
          </p:cNvSpPr>
          <p:nvPr>
            <p:ph idx="1"/>
          </p:nvPr>
        </p:nvSpPr>
        <p:spPr/>
        <p:txBody>
          <a:bodyPr/>
          <a:lstStyle/>
          <a:p>
            <a:r>
              <a:rPr lang="en-US" dirty="0" smtClean="0"/>
              <a:t>What is difference between a bias and a heuristic </a:t>
            </a:r>
          </a:p>
          <a:p>
            <a:r>
              <a:rPr lang="en-US" dirty="0" smtClean="0"/>
              <a:t>Very efficient mental short-cut that most often gets you to the right diagnosis …</a:t>
            </a:r>
          </a:p>
          <a:p>
            <a:r>
              <a:rPr lang="en-US" dirty="0" smtClean="0"/>
              <a:t>Vs. something that leads you astray, sending down wrong path or causes you to get “stuck” on wrong diagnosis</a:t>
            </a:r>
          </a:p>
          <a:p>
            <a:r>
              <a:rPr lang="en-US" sz="2400" b="1" dirty="0" smtClean="0"/>
              <a:t> </a:t>
            </a:r>
            <a:r>
              <a:rPr lang="en-US" sz="2400" dirty="0" smtClean="0"/>
              <a:t>If "heuristics" is </a:t>
            </a:r>
            <a:r>
              <a:rPr lang="en-US" sz="2400" i="1" dirty="0" smtClean="0"/>
              <a:t>packaged wisdom</a:t>
            </a:r>
            <a:r>
              <a:rPr lang="en-US" sz="2400" dirty="0" smtClean="0"/>
              <a:t>, then is </a:t>
            </a:r>
            <a:br>
              <a:rPr lang="en-US" sz="2400" dirty="0" smtClean="0"/>
            </a:br>
            <a:r>
              <a:rPr lang="en-US" sz="2400" dirty="0" smtClean="0"/>
              <a:t>"bias" simply </a:t>
            </a:r>
            <a:r>
              <a:rPr lang="en-US" sz="2400" i="1" dirty="0" smtClean="0"/>
              <a:t>short circuited logic</a:t>
            </a:r>
            <a:r>
              <a:rPr lang="en-US" sz="2400" dirty="0" smtClean="0"/>
              <a:t>? </a:t>
            </a:r>
            <a:br>
              <a:rPr lang="en-US" sz="2400" dirty="0" smtClean="0"/>
            </a:br>
            <a:r>
              <a:rPr lang="en-US" sz="2400" dirty="0" smtClean="0"/>
              <a:t>	Evolutionary advantage of bias?</a:t>
            </a:r>
          </a:p>
          <a:p>
            <a:endParaRPr lang="en-US" dirty="0" smtClean="0"/>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381000" y="228600"/>
            <a:ext cx="7586986" cy="6019800"/>
          </a:xfrm>
          <a:prstGeom prst="rect">
            <a:avLst/>
          </a:prstGeom>
          <a:noFill/>
          <a:ln w="9525">
            <a:noFill/>
            <a:miter lim="800000"/>
            <a:headEnd/>
            <a:tailEnd/>
          </a:ln>
        </p:spPr>
      </p:pic>
      <p:sp>
        <p:nvSpPr>
          <p:cNvPr id="4" name="Rectangle 3"/>
          <p:cNvSpPr/>
          <p:nvPr/>
        </p:nvSpPr>
        <p:spPr>
          <a:xfrm>
            <a:off x="304800" y="6400800"/>
            <a:ext cx="11506200" cy="307777"/>
          </a:xfrm>
          <a:prstGeom prst="rect">
            <a:avLst/>
          </a:prstGeom>
        </p:spPr>
        <p:txBody>
          <a:bodyPr wrap="square">
            <a:spAutoFit/>
          </a:bodyPr>
          <a:lstStyle/>
          <a:p>
            <a:r>
              <a:rPr lang="en-US" sz="1400" dirty="0" smtClean="0"/>
              <a:t>Schiff &amp; Graber Diagnosis Errors in Acute Care Setting. Principles and Practice of Hospital Medicine McGraw Hill 2012</a:t>
            </a:r>
            <a:endParaRPr lang="en-US" sz="1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rtlCol="0">
            <a:noAutofit/>
          </a:bodyPr>
          <a:lstStyle/>
          <a:p>
            <a:pPr eaLnBrk="1" fontAlgn="auto" hangingPunct="1">
              <a:spcAft>
                <a:spcPts val="0"/>
              </a:spcAft>
              <a:defRPr/>
            </a:pPr>
            <a:r>
              <a:rPr lang="en-US" dirty="0" smtClean="0"/>
              <a:t>Diagnostic Risk </a:t>
            </a:r>
            <a:br>
              <a:rPr lang="en-US" dirty="0" smtClean="0"/>
            </a:br>
            <a:r>
              <a:rPr lang="en-US" dirty="0" smtClean="0"/>
              <a:t>Safety Nets</a:t>
            </a:r>
          </a:p>
        </p:txBody>
      </p:sp>
      <p:sp>
        <p:nvSpPr>
          <p:cNvPr id="26627" name="Content Placeholder 2"/>
          <p:cNvSpPr>
            <a:spLocks noGrp="1"/>
          </p:cNvSpPr>
          <p:nvPr>
            <p:ph idx="1"/>
          </p:nvPr>
        </p:nvSpPr>
        <p:spPr>
          <a:xfrm>
            <a:off x="457200" y="1600200"/>
            <a:ext cx="8458200" cy="4525963"/>
          </a:xfrm>
        </p:spPr>
        <p:txBody>
          <a:bodyPr rtlCol="0">
            <a:normAutofit lnSpcReduction="10000"/>
          </a:bodyPr>
          <a:lstStyle/>
          <a:p>
            <a:pPr eaLnBrk="1" fontAlgn="auto" hangingPunct="1">
              <a:spcAft>
                <a:spcPts val="0"/>
              </a:spcAft>
              <a:buFont typeface="Arial" pitchFamily="34" charset="0"/>
              <a:buChar char="•"/>
              <a:defRPr/>
            </a:pPr>
            <a:r>
              <a:rPr lang="en-US" smtClean="0"/>
              <a:t>Recognizing inherent uncertainties/risks, build in mitigation, protections, recovery structures and processes</a:t>
            </a:r>
          </a:p>
          <a:p>
            <a:pPr eaLnBrk="1" fontAlgn="auto" hangingPunct="1">
              <a:spcAft>
                <a:spcPts val="0"/>
              </a:spcAft>
              <a:buFont typeface="Arial" pitchFamily="34" charset="0"/>
              <a:buChar char="•"/>
              <a:defRPr/>
            </a:pPr>
            <a:r>
              <a:rPr lang="en-US" smtClean="0"/>
              <a:t>Proactive, systematic follow-up, feedback via closed loop systems</a:t>
            </a:r>
          </a:p>
          <a:p>
            <a:pPr eaLnBrk="1" fontAlgn="auto" hangingPunct="1">
              <a:spcAft>
                <a:spcPts val="0"/>
              </a:spcAft>
              <a:buFont typeface="Arial" pitchFamily="34" charset="0"/>
              <a:buChar char="•"/>
              <a:defRPr/>
            </a:pPr>
            <a:r>
              <a:rPr lang="en-US" smtClean="0"/>
              <a:t>Major role for HIT to hard-wire </a:t>
            </a:r>
          </a:p>
          <a:p>
            <a:pPr lvl="1" eaLnBrk="1" fontAlgn="auto" hangingPunct="1">
              <a:spcAft>
                <a:spcPts val="0"/>
              </a:spcAft>
              <a:buFont typeface="Arial" pitchFamily="34" charset="0"/>
              <a:buChar char="–"/>
              <a:defRPr/>
            </a:pPr>
            <a:r>
              <a:rPr lang="en-US" smtClean="0"/>
              <a:t>To automate, ensure reliability, ease burden on staff/memory, ensure loops closed and outliers visible </a:t>
            </a:r>
          </a:p>
        </p:txBody>
      </p:sp>
      <p:sp>
        <p:nvSpPr>
          <p:cNvPr id="26628" name="Slide Number Placeholder 3"/>
          <p:cNvSpPr>
            <a:spLocks noGrp="1"/>
          </p:cNvSpPr>
          <p:nvPr>
            <p:ph type="sldNum" sz="quarter" idx="12"/>
          </p:nvPr>
        </p:nvSpPr>
        <p:spPr/>
        <p:txBody>
          <a:bodyPr/>
          <a:lstStyle/>
          <a:p>
            <a:pPr>
              <a:defRPr/>
            </a:pPr>
            <a:fld id="{100825C4-E2F3-44FF-AA55-AB3EC97B3BAB}" type="slidenum">
              <a:rPr lang="en-US">
                <a:latin typeface="Arial" pitchFamily="34" charset="0"/>
              </a:rPr>
              <a:pPr>
                <a:defRPr/>
              </a:pPr>
              <a:t>35</a:t>
            </a:fld>
            <a:endParaRPr lang="en-US">
              <a:latin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sz="4000" dirty="0" smtClean="0"/>
              <a:t>Principles for Leveraging, Learning, Lessening Diagnostic Error in Medicine</a:t>
            </a:r>
            <a:br>
              <a:rPr lang="en-US" sz="4000" dirty="0" smtClean="0"/>
            </a:br>
            <a:endParaRPr lang="en-US" sz="4000" dirty="0"/>
          </a:p>
        </p:txBody>
      </p:sp>
      <p:sp>
        <p:nvSpPr>
          <p:cNvPr id="3" name="Content Placeholder 2"/>
          <p:cNvSpPr>
            <a:spLocks noGrp="1"/>
          </p:cNvSpPr>
          <p:nvPr>
            <p:ph idx="1"/>
          </p:nvPr>
        </p:nvSpPr>
        <p:spPr/>
        <p:txBody>
          <a:bodyPr/>
          <a:lstStyle/>
          <a:p>
            <a:r>
              <a:rPr lang="en-US" sz="3600" dirty="0" smtClean="0">
                <a:sym typeface="Symbol"/>
              </a:rPr>
              <a:t></a:t>
            </a:r>
            <a:r>
              <a:rPr lang="en-US" sz="3600" dirty="0" smtClean="0"/>
              <a:t> Reliance on memory</a:t>
            </a:r>
          </a:p>
          <a:p>
            <a:r>
              <a:rPr lang="en-US" sz="3600" dirty="0" smtClean="0"/>
              <a:t>New science of diagnostic uncertainty</a:t>
            </a:r>
          </a:p>
          <a:p>
            <a:r>
              <a:rPr lang="en-US" sz="3600" dirty="0" smtClean="0"/>
              <a:t>Linkages Dx &amp; Rx</a:t>
            </a:r>
          </a:p>
          <a:p>
            <a:r>
              <a:rPr lang="en-US" sz="3600" dirty="0" smtClean="0"/>
              <a:t>Leverage HIT</a:t>
            </a:r>
          </a:p>
          <a:p>
            <a:r>
              <a:rPr lang="en-US" sz="3600" dirty="0" smtClean="0"/>
              <a:t>Re-engineering diagnosis as a system</a:t>
            </a:r>
          </a:p>
          <a:p>
            <a:r>
              <a:rPr lang="en-US" sz="3600" dirty="0" smtClean="0"/>
              <a:t>Diagnostician of future</a:t>
            </a:r>
          </a:p>
          <a:p>
            <a:endParaRPr lang="en-US" sz="2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2"/>
          <p:cNvPicPr>
            <a:picLocks noChangeAspect="1" noChangeArrowheads="1"/>
          </p:cNvPicPr>
          <p:nvPr/>
        </p:nvPicPr>
        <p:blipFill>
          <a:blip r:embed="rId2" cstate="print"/>
          <a:srcRect/>
          <a:stretch>
            <a:fillRect/>
          </a:stretch>
        </p:blipFill>
        <p:spPr bwMode="auto">
          <a:xfrm>
            <a:off x="0" y="0"/>
            <a:ext cx="9810750" cy="13288963"/>
          </a:xfrm>
          <a:prstGeom prst="rect">
            <a:avLst/>
          </a:prstGeom>
          <a:noFill/>
          <a:ln w="9525">
            <a:noFill/>
            <a:miter lim="800000"/>
            <a:headEnd/>
            <a:tailEnd/>
          </a:ln>
        </p:spPr>
      </p:pic>
      <p:sp>
        <p:nvSpPr>
          <p:cNvPr id="37891" name="Slide Number Placeholder 2"/>
          <p:cNvSpPr>
            <a:spLocks noGrp="1"/>
          </p:cNvSpPr>
          <p:nvPr>
            <p:ph type="sldNum" sz="quarter" idx="12"/>
          </p:nvPr>
        </p:nvSpPr>
        <p:spPr/>
        <p:txBody>
          <a:bodyPr/>
          <a:lstStyle/>
          <a:p>
            <a:pPr>
              <a:defRPr/>
            </a:pPr>
            <a:fld id="{4EDDB498-155F-400C-8D38-E2ED62A92B61}" type="slidenum">
              <a:rPr lang="en-US" altLang="en-US"/>
              <a:pPr>
                <a:defRPr/>
              </a:pPr>
              <a:t>37</a:t>
            </a:fld>
            <a:endParaRPr lang="en-US" alt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2"/>
          <p:cNvPicPr>
            <a:picLocks noChangeAspect="1" noChangeArrowheads="1"/>
          </p:cNvPicPr>
          <p:nvPr/>
        </p:nvPicPr>
        <p:blipFill>
          <a:blip r:embed="rId2" cstate="print"/>
          <a:srcRect/>
          <a:stretch>
            <a:fillRect/>
          </a:stretch>
        </p:blipFill>
        <p:spPr bwMode="auto">
          <a:xfrm>
            <a:off x="533400" y="-261938"/>
            <a:ext cx="6854825" cy="7348538"/>
          </a:xfrm>
          <a:prstGeom prst="rect">
            <a:avLst/>
          </a:prstGeom>
          <a:noFill/>
          <a:ln w="9525">
            <a:noFill/>
            <a:miter lim="800000"/>
            <a:headEnd/>
            <a:tailEnd/>
          </a:ln>
        </p:spPr>
      </p:pic>
      <p:sp>
        <p:nvSpPr>
          <p:cNvPr id="36866" name="Text Box 3"/>
          <p:cNvSpPr txBox="1">
            <a:spLocks noChangeArrowheads="1"/>
          </p:cNvSpPr>
          <p:nvPr/>
        </p:nvSpPr>
        <p:spPr bwMode="auto">
          <a:xfrm>
            <a:off x="6858000" y="3551238"/>
            <a:ext cx="2514600" cy="1477962"/>
          </a:xfrm>
          <a:prstGeom prst="rect">
            <a:avLst/>
          </a:prstGeom>
          <a:noFill/>
          <a:ln w="9525">
            <a:noFill/>
            <a:miter lim="800000"/>
            <a:headEnd/>
            <a:tailEnd/>
          </a:ln>
        </p:spPr>
        <p:txBody>
          <a:bodyPr>
            <a:spAutoFit/>
          </a:bodyPr>
          <a:lstStyle/>
          <a:p>
            <a:pPr>
              <a:spcBef>
                <a:spcPct val="50000"/>
              </a:spcBef>
            </a:pPr>
            <a:endParaRPr lang="en-US" altLang="en-US">
              <a:latin typeface="Calibri" pitchFamily="34" charset="0"/>
            </a:endParaRPr>
          </a:p>
          <a:p>
            <a:pPr algn="ctr">
              <a:spcBef>
                <a:spcPct val="50000"/>
              </a:spcBef>
            </a:pPr>
            <a:r>
              <a:rPr lang="en-US" altLang="en-US">
                <a:latin typeface="Calibri" pitchFamily="34" charset="0"/>
              </a:rPr>
              <a:t>El-Kareh </a:t>
            </a:r>
            <a:br>
              <a:rPr lang="en-US" altLang="en-US">
                <a:latin typeface="Calibri" pitchFamily="34" charset="0"/>
              </a:rPr>
            </a:br>
            <a:r>
              <a:rPr lang="en-US" altLang="en-US">
                <a:latin typeface="Calibri" pitchFamily="34" charset="0"/>
              </a:rPr>
              <a:t>Schiff</a:t>
            </a:r>
          </a:p>
          <a:p>
            <a:pPr algn="ctr">
              <a:spcBef>
                <a:spcPct val="50000"/>
              </a:spcBef>
            </a:pPr>
            <a:r>
              <a:rPr lang="en-US" altLang="en-US">
                <a:latin typeface="Calibri" pitchFamily="34" charset="0"/>
              </a:rPr>
              <a:t>BMJ QS 2013</a:t>
            </a:r>
          </a:p>
        </p:txBody>
      </p:sp>
      <p:sp>
        <p:nvSpPr>
          <p:cNvPr id="38916" name="Slide Number Placeholder 3"/>
          <p:cNvSpPr>
            <a:spLocks noGrp="1"/>
          </p:cNvSpPr>
          <p:nvPr>
            <p:ph type="sldNum" sz="quarter" idx="12"/>
          </p:nvPr>
        </p:nvSpPr>
        <p:spPr/>
        <p:txBody>
          <a:bodyPr/>
          <a:lstStyle/>
          <a:p>
            <a:pPr>
              <a:defRPr/>
            </a:pPr>
            <a:fld id="{9B4A5C8D-7F6A-49EE-AF95-0EECE535704E}" type="slidenum">
              <a:rPr lang="en-US" altLang="en-US"/>
              <a:pPr>
                <a:defRPr/>
              </a:pPr>
              <a:t>38</a:t>
            </a:fld>
            <a:endParaRPr lang="en-US" alt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2"/>
          <p:cNvPicPr>
            <a:picLocks noChangeAspect="1" noChangeArrowheads="1"/>
          </p:cNvPicPr>
          <p:nvPr/>
        </p:nvPicPr>
        <p:blipFill>
          <a:blip r:embed="rId2" cstate="print"/>
          <a:srcRect/>
          <a:stretch>
            <a:fillRect/>
          </a:stretch>
        </p:blipFill>
        <p:spPr bwMode="auto">
          <a:xfrm>
            <a:off x="2406650" y="-1211263"/>
            <a:ext cx="4832350" cy="8221663"/>
          </a:xfrm>
          <a:prstGeom prst="rect">
            <a:avLst/>
          </a:prstGeom>
          <a:noFill/>
          <a:ln w="9525">
            <a:noFill/>
            <a:miter lim="800000"/>
            <a:headEnd/>
            <a:tailEnd/>
          </a:ln>
        </p:spPr>
      </p:pic>
      <p:pic>
        <p:nvPicPr>
          <p:cNvPr id="37890" name="Picture 3"/>
          <p:cNvPicPr>
            <a:picLocks noChangeAspect="1" noChangeArrowheads="1"/>
          </p:cNvPicPr>
          <p:nvPr/>
        </p:nvPicPr>
        <p:blipFill>
          <a:blip r:embed="rId3" cstate="print"/>
          <a:srcRect/>
          <a:stretch>
            <a:fillRect/>
          </a:stretch>
        </p:blipFill>
        <p:spPr bwMode="auto">
          <a:xfrm>
            <a:off x="1905000" y="-76200"/>
            <a:ext cx="3276600"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381000" y="2286000"/>
            <a:ext cx="8382000" cy="5262563"/>
          </a:xfrm>
          <a:prstGeom prst="rect">
            <a:avLst/>
          </a:prstGeom>
          <a:noFill/>
          <a:ln w="9525">
            <a:noFill/>
            <a:miter lim="800000"/>
            <a:headEnd/>
            <a:tailEnd/>
          </a:ln>
        </p:spPr>
        <p:txBody>
          <a:bodyPr>
            <a:spAutoFit/>
          </a:bodyPr>
          <a:lstStyle/>
          <a:p>
            <a:r>
              <a:rPr lang="en-US" sz="2400" i="1">
                <a:latin typeface="Calibri" pitchFamily="34" charset="0"/>
              </a:rPr>
              <a:t>Will history someday show that the electronic medical record almost did the great state of Texas in?</a:t>
            </a:r>
          </a:p>
          <a:p>
            <a:endParaRPr lang="en-US" sz="2400" i="1">
              <a:latin typeface="Calibri" pitchFamily="34" charset="0"/>
            </a:endParaRPr>
          </a:p>
          <a:p>
            <a:r>
              <a:rPr lang="en-US" sz="2400" i="1">
                <a:latin typeface="Calibri" pitchFamily="34" charset="0"/>
              </a:rPr>
              <a:t>We are in the middle of a simmering crisis in medical data management. Like computer servers everywhere, hospital servers store great masses of trivia mixed with valuable information and gross misinformation, all cut and pasted and endlessly reiterated</a:t>
            </a:r>
          </a:p>
          <a:p>
            <a:endParaRPr lang="en-US" sz="2400" i="1">
              <a:latin typeface="Calibri" pitchFamily="34" charset="0"/>
            </a:endParaRPr>
          </a:p>
          <a:p>
            <a:r>
              <a:rPr lang="en-US" sz="2400" i="1">
                <a:latin typeface="Calibri" pitchFamily="34" charset="0"/>
              </a:rPr>
              <a:t>There is no time to dig and, even worse, no time to do what we were trained to do — slow down, go to the source, and start from the beginning. </a:t>
            </a:r>
          </a:p>
          <a:p>
            <a:endParaRPr lang="en-US" sz="2400" i="1">
              <a:latin typeface="Calibri" pitchFamily="34" charset="0"/>
            </a:endParaRPr>
          </a:p>
          <a:p>
            <a:endParaRPr lang="en-US" sz="2400" i="1">
              <a:latin typeface="Calibri" pitchFamily="34" charset="0"/>
            </a:endParaRPr>
          </a:p>
          <a:p>
            <a:endParaRPr lang="en-US" sz="2400" i="1">
              <a:latin typeface="Calibri" pitchFamily="34" charset="0"/>
            </a:endParaRPr>
          </a:p>
        </p:txBody>
      </p:sp>
      <p:sp>
        <p:nvSpPr>
          <p:cNvPr id="38914" name="Rectangle 2"/>
          <p:cNvSpPr>
            <a:spLocks noChangeArrowheads="1"/>
          </p:cNvSpPr>
          <p:nvPr/>
        </p:nvSpPr>
        <p:spPr bwMode="auto">
          <a:xfrm>
            <a:off x="457200" y="381000"/>
            <a:ext cx="8001000" cy="1262063"/>
          </a:xfrm>
          <a:prstGeom prst="rect">
            <a:avLst/>
          </a:prstGeom>
          <a:noFill/>
          <a:ln w="9525">
            <a:noFill/>
            <a:miter lim="800000"/>
            <a:headEnd/>
            <a:tailEnd/>
          </a:ln>
        </p:spPr>
        <p:txBody>
          <a:bodyPr>
            <a:spAutoFit/>
          </a:bodyPr>
          <a:lstStyle/>
          <a:p>
            <a:pPr algn="ctr"/>
            <a:r>
              <a:rPr lang="en-US" sz="2800">
                <a:latin typeface="Times New Roman" pitchFamily="18" charset="0"/>
                <a:cs typeface="Times New Roman" pitchFamily="18" charset="0"/>
              </a:rPr>
              <a:t>With Electronic Medical Records, </a:t>
            </a:r>
            <a:br>
              <a:rPr lang="en-US" sz="2800">
                <a:latin typeface="Times New Roman" pitchFamily="18" charset="0"/>
                <a:cs typeface="Times New Roman" pitchFamily="18" charset="0"/>
              </a:rPr>
            </a:br>
            <a:r>
              <a:rPr lang="en-US" sz="2800">
                <a:latin typeface="Times New Roman" pitchFamily="18" charset="0"/>
                <a:cs typeface="Times New Roman" pitchFamily="18" charset="0"/>
              </a:rPr>
              <a:t>Doctors Read When They Should Talk </a:t>
            </a:r>
            <a:r>
              <a:rPr lang="en-US" sz="2800">
                <a:latin typeface="Calibri" pitchFamily="34" charset="0"/>
              </a:rPr>
              <a:t> </a:t>
            </a:r>
          </a:p>
          <a:p>
            <a:pPr algn="ctr"/>
            <a:r>
              <a:rPr lang="en-US" sz="2000">
                <a:latin typeface="Calibri" pitchFamily="34" charset="0"/>
              </a:rPr>
              <a:t>Abigail Zuger   New York Times 10/13/2014</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2"/>
          <p:cNvPicPr>
            <a:picLocks noChangeAspect="1" noChangeArrowheads="1"/>
          </p:cNvPicPr>
          <p:nvPr/>
        </p:nvPicPr>
        <p:blipFill>
          <a:blip r:embed="rId2" cstate="print"/>
          <a:srcRect/>
          <a:stretch>
            <a:fillRect/>
          </a:stretch>
        </p:blipFill>
        <p:spPr bwMode="auto">
          <a:xfrm>
            <a:off x="1828800" y="0"/>
            <a:ext cx="5335588" cy="6315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Number Placeholder 3"/>
          <p:cNvSpPr>
            <a:spLocks noGrp="1"/>
          </p:cNvSpPr>
          <p:nvPr>
            <p:ph type="sldNum" sz="quarter" idx="12"/>
          </p:nvPr>
        </p:nvSpPr>
        <p:spPr/>
        <p:txBody>
          <a:bodyPr/>
          <a:lstStyle/>
          <a:p>
            <a:pPr>
              <a:defRPr/>
            </a:pPr>
            <a:fld id="{C4F082B7-11BC-4BF5-A346-BED58DD2EA4C}" type="slidenum">
              <a:rPr lang="en-US" altLang="pt-BR">
                <a:latin typeface="Arial" pitchFamily="34" charset="0"/>
              </a:rPr>
              <a:pPr>
                <a:defRPr/>
              </a:pPr>
              <a:t>42</a:t>
            </a:fld>
            <a:endParaRPr lang="en-US" altLang="pt-BR">
              <a:latin typeface="Arial" pitchFamily="34" charset="0"/>
            </a:endParaRPr>
          </a:p>
        </p:txBody>
      </p:sp>
      <p:pic>
        <p:nvPicPr>
          <p:cNvPr id="43010" name="Picture 2"/>
          <p:cNvPicPr>
            <a:picLocks noChangeAspect="1" noChangeArrowheads="1"/>
          </p:cNvPicPr>
          <p:nvPr/>
        </p:nvPicPr>
        <p:blipFill>
          <a:blip r:embed="rId2" cstate="print"/>
          <a:srcRect/>
          <a:stretch>
            <a:fillRect/>
          </a:stretch>
        </p:blipFill>
        <p:spPr bwMode="auto">
          <a:xfrm>
            <a:off x="1352550" y="0"/>
            <a:ext cx="6438900" cy="6429375"/>
          </a:xfrm>
          <a:prstGeom prst="rect">
            <a:avLst/>
          </a:prstGeom>
          <a:noFill/>
          <a:ln w="9525">
            <a:noFill/>
            <a:miter lim="800000"/>
            <a:headEnd/>
            <a:tailEnd/>
          </a:ln>
        </p:spPr>
      </p:pic>
      <p:sp>
        <p:nvSpPr>
          <p:cNvPr id="43011" name="Rectangle 5"/>
          <p:cNvSpPr>
            <a:spLocks noChangeArrowheads="1"/>
          </p:cNvSpPr>
          <p:nvPr/>
        </p:nvSpPr>
        <p:spPr bwMode="auto">
          <a:xfrm>
            <a:off x="304800" y="6429375"/>
            <a:ext cx="9220200" cy="276225"/>
          </a:xfrm>
          <a:prstGeom prst="rect">
            <a:avLst/>
          </a:prstGeom>
          <a:noFill/>
          <a:ln w="9525">
            <a:noFill/>
            <a:miter lim="800000"/>
            <a:headEnd/>
            <a:tailEnd/>
          </a:ln>
        </p:spPr>
        <p:txBody>
          <a:bodyPr>
            <a:spAutoFit/>
          </a:bodyPr>
          <a:lstStyle/>
          <a:p>
            <a:r>
              <a:rPr lang="en-US" sz="1200">
                <a:latin typeface="Calibri" pitchFamily="34" charset="0"/>
              </a:rPr>
              <a:t>http://www.physiciansfoundation.org/uploads/default/2014_Physicians_Foundation_Biennial_Physician_Survey_Report.pdf</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2"/>
          <p:cNvPicPr>
            <a:picLocks noChangeAspect="1" noChangeArrowheads="1"/>
          </p:cNvPicPr>
          <p:nvPr/>
        </p:nvPicPr>
        <p:blipFill>
          <a:blip r:embed="rId2" cstate="print"/>
          <a:srcRect/>
          <a:stretch>
            <a:fillRect/>
          </a:stretch>
        </p:blipFill>
        <p:spPr bwMode="auto">
          <a:xfrm>
            <a:off x="152400" y="457200"/>
            <a:ext cx="2133600" cy="831850"/>
          </a:xfrm>
          <a:prstGeom prst="rect">
            <a:avLst/>
          </a:prstGeom>
          <a:noFill/>
          <a:ln w="9525">
            <a:noFill/>
            <a:miter lim="800000"/>
            <a:headEnd/>
            <a:tailEnd/>
          </a:ln>
        </p:spPr>
      </p:pic>
      <p:pic>
        <p:nvPicPr>
          <p:cNvPr id="44034" name="Picture 3"/>
          <p:cNvPicPr>
            <a:picLocks noChangeAspect="1" noChangeArrowheads="1"/>
          </p:cNvPicPr>
          <p:nvPr/>
        </p:nvPicPr>
        <p:blipFill>
          <a:blip r:embed="rId3" cstate="print"/>
          <a:srcRect/>
          <a:stretch>
            <a:fillRect/>
          </a:stretch>
        </p:blipFill>
        <p:spPr bwMode="auto">
          <a:xfrm>
            <a:off x="1808163" y="144463"/>
            <a:ext cx="6269037" cy="6442075"/>
          </a:xfrm>
          <a:prstGeom prst="rect">
            <a:avLst/>
          </a:prstGeom>
          <a:noFill/>
          <a:ln w="9525">
            <a:noFill/>
            <a:miter lim="800000"/>
            <a:headEnd/>
            <a:tailEnd/>
          </a:ln>
        </p:spPr>
      </p:pic>
      <p:sp>
        <p:nvSpPr>
          <p:cNvPr id="44035" name="Slide Number Placeholder 4"/>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8C5F2E18-7DA2-4EBF-9BAB-30AEE3403D0C}" type="slidenum">
              <a:rPr lang="en-US" altLang="en-US" sz="1400">
                <a:latin typeface="Calibri" pitchFamily="34" charset="0"/>
              </a:rPr>
              <a:pPr algn="r"/>
              <a:t>43</a:t>
            </a:fld>
            <a:endParaRPr lang="en-US" altLang="en-US" sz="1400">
              <a:latin typeface="Calibri"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2"/>
          <p:cNvPicPr>
            <a:picLocks noChangeAspect="1" noChangeArrowheads="1"/>
          </p:cNvPicPr>
          <p:nvPr/>
        </p:nvPicPr>
        <p:blipFill>
          <a:blip r:embed="rId2" cstate="print"/>
          <a:srcRect/>
          <a:stretch>
            <a:fillRect/>
          </a:stretch>
        </p:blipFill>
        <p:spPr bwMode="auto">
          <a:xfrm>
            <a:off x="152400" y="457200"/>
            <a:ext cx="2133600" cy="831850"/>
          </a:xfrm>
          <a:prstGeom prst="rect">
            <a:avLst/>
          </a:prstGeom>
          <a:noFill/>
          <a:ln w="9525">
            <a:noFill/>
            <a:miter lim="800000"/>
            <a:headEnd/>
            <a:tailEnd/>
          </a:ln>
        </p:spPr>
      </p:pic>
      <p:pic>
        <p:nvPicPr>
          <p:cNvPr id="45058" name="Picture 3"/>
          <p:cNvPicPr>
            <a:picLocks noChangeAspect="1" noChangeArrowheads="1"/>
          </p:cNvPicPr>
          <p:nvPr/>
        </p:nvPicPr>
        <p:blipFill>
          <a:blip r:embed="rId3" cstate="print"/>
          <a:srcRect/>
          <a:stretch>
            <a:fillRect/>
          </a:stretch>
        </p:blipFill>
        <p:spPr bwMode="auto">
          <a:xfrm>
            <a:off x="1808163" y="144463"/>
            <a:ext cx="6269037" cy="6442075"/>
          </a:xfrm>
          <a:prstGeom prst="rect">
            <a:avLst/>
          </a:prstGeom>
          <a:noFill/>
          <a:ln w="9525">
            <a:noFill/>
            <a:miter lim="800000"/>
            <a:headEnd/>
            <a:tailEnd/>
          </a:ln>
        </p:spPr>
      </p:pic>
      <p:sp>
        <p:nvSpPr>
          <p:cNvPr id="45059" name="Text Box 4"/>
          <p:cNvSpPr txBox="1">
            <a:spLocks noChangeArrowheads="1"/>
          </p:cNvSpPr>
          <p:nvPr/>
        </p:nvSpPr>
        <p:spPr bwMode="auto">
          <a:xfrm>
            <a:off x="152400" y="3200400"/>
            <a:ext cx="1905000" cy="1190625"/>
          </a:xfrm>
          <a:prstGeom prst="rect">
            <a:avLst/>
          </a:prstGeom>
          <a:noFill/>
          <a:ln w="9525">
            <a:noFill/>
            <a:miter lim="800000"/>
            <a:headEnd/>
            <a:tailEnd/>
          </a:ln>
        </p:spPr>
        <p:txBody>
          <a:bodyPr>
            <a:spAutoFit/>
          </a:bodyPr>
          <a:lstStyle/>
          <a:p>
            <a:pPr>
              <a:spcBef>
                <a:spcPct val="50000"/>
              </a:spcBef>
            </a:pPr>
            <a:r>
              <a:rPr lang="en-US" altLang="en-US">
                <a:latin typeface="Calibri" pitchFamily="34" charset="0"/>
              </a:rPr>
              <a:t>Priority to “rapidly improve EHR usabilty and functionality </a:t>
            </a:r>
          </a:p>
        </p:txBody>
      </p:sp>
      <p:sp>
        <p:nvSpPr>
          <p:cNvPr id="45060" name="Slide Number Placeholder 4"/>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CB9161D9-5A86-4E2C-8BB1-C983FB76C55B}" type="slidenum">
              <a:rPr lang="en-US" altLang="en-US" sz="1400">
                <a:latin typeface="Calibri" pitchFamily="34" charset="0"/>
              </a:rPr>
              <a:pPr algn="r"/>
              <a:t>44</a:t>
            </a:fld>
            <a:endParaRPr lang="en-US" altLang="en-US" sz="1400">
              <a:latin typeface="Calibri"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2"/>
          <p:cNvPicPr>
            <a:picLocks noChangeAspect="1" noChangeArrowheads="1"/>
          </p:cNvPicPr>
          <p:nvPr/>
        </p:nvPicPr>
        <p:blipFill>
          <a:blip r:embed="rId2" cstate="print"/>
          <a:srcRect/>
          <a:stretch>
            <a:fillRect/>
          </a:stretch>
        </p:blipFill>
        <p:spPr bwMode="auto">
          <a:xfrm>
            <a:off x="0" y="1524000"/>
            <a:ext cx="9228138" cy="9986963"/>
          </a:xfrm>
          <a:prstGeom prst="rect">
            <a:avLst/>
          </a:prstGeom>
          <a:noFill/>
          <a:ln w="9525">
            <a:noFill/>
            <a:miter lim="800000"/>
            <a:headEnd/>
            <a:tailEnd/>
          </a:ln>
        </p:spPr>
      </p:pic>
      <p:pic>
        <p:nvPicPr>
          <p:cNvPr id="46082" name="Picture 3"/>
          <p:cNvPicPr>
            <a:picLocks noChangeAspect="1" noChangeArrowheads="1"/>
          </p:cNvPicPr>
          <p:nvPr/>
        </p:nvPicPr>
        <p:blipFill>
          <a:blip r:embed="rId3" cstate="print"/>
          <a:srcRect/>
          <a:stretch>
            <a:fillRect/>
          </a:stretch>
        </p:blipFill>
        <p:spPr bwMode="auto">
          <a:xfrm>
            <a:off x="914400" y="533400"/>
            <a:ext cx="7010400" cy="1116013"/>
          </a:xfrm>
          <a:prstGeom prst="rect">
            <a:avLst/>
          </a:prstGeom>
          <a:noFill/>
          <a:ln w="9525">
            <a:noFill/>
            <a:miter lim="800000"/>
            <a:headEnd/>
            <a:tailEnd/>
          </a:ln>
        </p:spPr>
      </p:pic>
      <p:sp>
        <p:nvSpPr>
          <p:cNvPr id="53252" name="Slide Number Placeholder 3"/>
          <p:cNvSpPr>
            <a:spLocks noGrp="1"/>
          </p:cNvSpPr>
          <p:nvPr>
            <p:ph type="sldNum" sz="quarter" idx="12"/>
          </p:nvPr>
        </p:nvSpPr>
        <p:spPr/>
        <p:txBody>
          <a:bodyPr/>
          <a:lstStyle/>
          <a:p>
            <a:pPr>
              <a:defRPr/>
            </a:pPr>
            <a:fld id="{05623EF5-1BCD-467E-889F-E4447F73FC70}" type="slidenum">
              <a:rPr lang="en-US" altLang="en-US"/>
              <a:pPr>
                <a:defRPr/>
              </a:pPr>
              <a:t>45</a:t>
            </a:fld>
            <a:endParaRPr lang="en-US" alt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3298" name="Group 2"/>
          <p:cNvGraphicFramePr>
            <a:graphicFrameLocks noGrp="1"/>
          </p:cNvGraphicFramePr>
          <p:nvPr/>
        </p:nvGraphicFramePr>
        <p:xfrm>
          <a:off x="457200" y="595313"/>
          <a:ext cx="8267700" cy="5882360"/>
        </p:xfrm>
        <a:graphic>
          <a:graphicData uri="http://schemas.openxmlformats.org/drawingml/2006/table">
            <a:tbl>
              <a:tblPr firstRow="1" bandRow="1">
                <a:tableStyleId>{B301B821-A1FF-4177-AEE7-76D212191A09}</a:tableStyleId>
              </a:tblPr>
              <a:tblGrid>
                <a:gridCol w="2668294"/>
                <a:gridCol w="5599406"/>
              </a:tblGrid>
              <a:tr h="700926">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2000" u="none" strike="noStrike" cap="none" normalizeH="0" baseline="0" dirty="0" smtClean="0">
                          <a:ln>
                            <a:noFill/>
                          </a:ln>
                          <a:effectLst/>
                        </a:rPr>
                        <a:t>Role for Electronic Documentation </a:t>
                      </a:r>
                      <a:endParaRPr kumimoji="0" lang="en-US" sz="2000" b="0" i="0" u="none" strike="noStrike" cap="none" normalizeH="0" baseline="0" dirty="0" smtClean="0">
                        <a:ln>
                          <a:noFill/>
                        </a:ln>
                        <a:solidFill>
                          <a:schemeClr val="tx1"/>
                        </a:solidFill>
                        <a:effectLst/>
                        <a:latin typeface="Arial" charset="0"/>
                      </a:endParaRPr>
                    </a:p>
                  </a:txBody>
                  <a:tcPr marT="45711" marB="45711" horzOverflow="overflow"/>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2000" u="none" strike="noStrike" cap="none" normalizeH="0" baseline="0" dirty="0" smtClean="0">
                          <a:ln>
                            <a:noFill/>
                          </a:ln>
                          <a:effectLst/>
                        </a:rPr>
                        <a:t>Goals and Features of Redesigned Systems</a:t>
                      </a:r>
                      <a:endParaRPr kumimoji="0" lang="en-US" sz="2000" b="0" i="0" u="none" strike="noStrike" cap="none" normalizeH="0" baseline="0" dirty="0" smtClean="0">
                        <a:ln>
                          <a:noFill/>
                        </a:ln>
                        <a:solidFill>
                          <a:schemeClr val="tx1"/>
                        </a:solidFill>
                        <a:effectLst/>
                        <a:latin typeface="Arial" charset="0"/>
                      </a:endParaRPr>
                    </a:p>
                  </a:txBody>
                  <a:tcPr marT="45711" marB="45711" horzOverflow="overflow"/>
                </a:tc>
              </a:tr>
              <a:tr h="822827">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Providing access to information </a:t>
                      </a:r>
                      <a:endParaRPr kumimoji="0" lang="en-US" sz="1600" b="0" i="0" u="none" strike="noStrike" cap="none" normalizeH="0" baseline="0" dirty="0" smtClean="0">
                        <a:ln>
                          <a:noFill/>
                        </a:ln>
                        <a:solidFill>
                          <a:schemeClr val="tx1"/>
                        </a:solidFill>
                        <a:effectLst/>
                        <a:latin typeface="Arial" charset="0"/>
                      </a:endParaRPr>
                    </a:p>
                  </a:txBody>
                  <a:tcPr marT="45711" marB="45711"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Ensure ease, speed, and selectivity of information searches; aid cognition through aggregation, trending, contextual relevance, and minimizing of superfluous data.</a:t>
                      </a:r>
                      <a:endParaRPr kumimoji="0" lang="en-US" sz="1600" b="0" i="0" u="none" strike="noStrike" cap="none" normalizeH="0" baseline="0" dirty="0" smtClean="0">
                        <a:ln>
                          <a:noFill/>
                        </a:ln>
                        <a:solidFill>
                          <a:schemeClr val="tx1"/>
                        </a:solidFill>
                        <a:effectLst/>
                        <a:latin typeface="Arial" charset="0"/>
                      </a:endParaRPr>
                    </a:p>
                  </a:txBody>
                  <a:tcPr marT="45711" marB="45711" horzOverflow="overflow"/>
                </a:tc>
              </a:tr>
              <a:tr h="1066628">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Recording and sharing assessments</a:t>
                      </a:r>
                      <a:endParaRPr kumimoji="0" lang="en-US" sz="1600" b="0" i="0" u="none" strike="noStrike" cap="none" normalizeH="0" baseline="0" dirty="0" smtClean="0">
                        <a:ln>
                          <a:noFill/>
                        </a:ln>
                        <a:solidFill>
                          <a:schemeClr val="tx1"/>
                        </a:solidFill>
                        <a:effectLst/>
                        <a:latin typeface="Arial" charset="0"/>
                      </a:endParaRPr>
                    </a:p>
                  </a:txBody>
                  <a:tcPr marT="45711" marB="45711"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Provide a space for recording thoughtful, succinct assessments, differential diagnoses, contingencies, and unanswered questions; facilitate sharing and review of assessments by both patient and other clinicians.</a:t>
                      </a:r>
                      <a:endParaRPr kumimoji="0" lang="en-US" sz="1600" b="0" i="0" u="none" strike="noStrike" cap="none" normalizeH="0" baseline="0" dirty="0" smtClean="0">
                        <a:ln>
                          <a:noFill/>
                        </a:ln>
                        <a:solidFill>
                          <a:schemeClr val="tx1"/>
                        </a:solidFill>
                        <a:effectLst/>
                        <a:latin typeface="Arial" charset="0"/>
                      </a:endParaRPr>
                    </a:p>
                  </a:txBody>
                  <a:tcPr marT="45711" marB="45711" horzOverflow="overflow"/>
                </a:tc>
              </a:tr>
              <a:tr h="822827">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Maintaining dynamic patient history </a:t>
                      </a:r>
                      <a:endParaRPr kumimoji="0" lang="en-US" sz="1600" b="0" i="0" u="none" strike="noStrike" cap="none" normalizeH="0" baseline="0" smtClean="0">
                        <a:ln>
                          <a:noFill/>
                        </a:ln>
                        <a:solidFill>
                          <a:schemeClr val="tx1"/>
                        </a:solidFill>
                        <a:effectLst/>
                        <a:latin typeface="Arial" charset="0"/>
                      </a:endParaRPr>
                    </a:p>
                  </a:txBody>
                  <a:tcPr marT="45711" marB="45711"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Carry forward information for recall, avoiding repetitive </a:t>
                      </a:r>
                      <a:r>
                        <a:rPr kumimoji="0" lang="en-US" sz="1600" u="none" strike="noStrike" cap="none" normalizeH="0" baseline="0" dirty="0" err="1" smtClean="0">
                          <a:ln>
                            <a:noFill/>
                          </a:ln>
                          <a:effectLst/>
                        </a:rPr>
                        <a:t>pt</a:t>
                      </a:r>
                      <a:r>
                        <a:rPr kumimoji="0" lang="en-US" sz="1600" u="none" strike="noStrike" cap="none" normalizeH="0" baseline="0" dirty="0" smtClean="0">
                          <a:ln>
                            <a:noFill/>
                          </a:ln>
                          <a:effectLst/>
                        </a:rPr>
                        <a:t> querying and recording while minimizing erroneous copying and pasting</a:t>
                      </a:r>
                      <a:endParaRPr kumimoji="0" lang="en-US" sz="1600" b="0" i="0" u="none" strike="noStrike" cap="none" normalizeH="0" baseline="0" dirty="0" smtClean="0">
                        <a:ln>
                          <a:noFill/>
                        </a:ln>
                        <a:solidFill>
                          <a:schemeClr val="tx1"/>
                        </a:solidFill>
                        <a:effectLst/>
                        <a:latin typeface="Arial" charset="0"/>
                      </a:endParaRPr>
                    </a:p>
                  </a:txBody>
                  <a:tcPr marT="45711" marB="45711" horzOverflow="overflow"/>
                </a:tc>
              </a:tr>
              <a:tr h="579025">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Maintaining problem lists </a:t>
                      </a:r>
                      <a:endParaRPr kumimoji="0" lang="en-US" sz="1600" b="0" i="0" u="none" strike="noStrike" cap="none" normalizeH="0" baseline="0" smtClean="0">
                        <a:ln>
                          <a:noFill/>
                        </a:ln>
                        <a:solidFill>
                          <a:schemeClr val="tx1"/>
                        </a:solidFill>
                        <a:effectLst/>
                        <a:latin typeface="Arial" charset="0"/>
                      </a:endParaRPr>
                    </a:p>
                  </a:txBody>
                  <a:tcPr marT="45711" marB="45711"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Ensure that problem lists are integrated into workflow to allow for continuous updating.</a:t>
                      </a:r>
                      <a:endParaRPr kumimoji="0" lang="en-US" sz="1600" b="0" i="0" u="none" strike="noStrike" cap="none" normalizeH="0" baseline="0" dirty="0" smtClean="0">
                        <a:ln>
                          <a:noFill/>
                        </a:ln>
                        <a:solidFill>
                          <a:schemeClr val="tx1"/>
                        </a:solidFill>
                        <a:effectLst/>
                        <a:latin typeface="Arial" charset="0"/>
                      </a:endParaRPr>
                    </a:p>
                  </a:txBody>
                  <a:tcPr marT="45711" marB="45711" horzOverflow="overflow"/>
                </a:tc>
              </a:tr>
              <a:tr h="1066628">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Tracking medications </a:t>
                      </a:r>
                      <a:endParaRPr kumimoji="0" lang="en-US" sz="1600" b="0" i="0" u="none" strike="noStrike" cap="none" normalizeH="0" baseline="0" smtClean="0">
                        <a:ln>
                          <a:noFill/>
                        </a:ln>
                        <a:solidFill>
                          <a:schemeClr val="tx1"/>
                        </a:solidFill>
                        <a:effectLst/>
                        <a:latin typeface="Arial" charset="0"/>
                      </a:endParaRPr>
                    </a:p>
                  </a:txBody>
                  <a:tcPr marT="45711" marB="45711"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Record medications patient is actually taking, patient responses to medications, and adverse effects to avert misdiagnoses and ensure timely recognition of medication problems.</a:t>
                      </a:r>
                      <a:endParaRPr kumimoji="0" lang="en-US" sz="1600" b="0" i="0" u="none" strike="noStrike" cap="none" normalizeH="0" baseline="0" dirty="0" smtClean="0">
                        <a:ln>
                          <a:noFill/>
                        </a:ln>
                        <a:solidFill>
                          <a:schemeClr val="tx1"/>
                        </a:solidFill>
                        <a:effectLst/>
                        <a:latin typeface="Arial" charset="0"/>
                      </a:endParaRPr>
                    </a:p>
                  </a:txBody>
                  <a:tcPr marT="45711" marB="45711" horzOverflow="overflow"/>
                </a:tc>
              </a:tr>
              <a:tr h="822827">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Tracking tests </a:t>
                      </a:r>
                      <a:endParaRPr kumimoji="0" lang="en-US" sz="1600" b="0" i="0" u="none" strike="noStrike" cap="none" normalizeH="0" baseline="0" smtClean="0">
                        <a:ln>
                          <a:noFill/>
                        </a:ln>
                        <a:solidFill>
                          <a:schemeClr val="tx1"/>
                        </a:solidFill>
                        <a:effectLst/>
                        <a:latin typeface="Arial" charset="0"/>
                      </a:endParaRPr>
                    </a:p>
                  </a:txBody>
                  <a:tcPr marT="45711" marB="45711"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Integrate management of diagnostic test results into note workflow to facilitate review, assessment, and responsive action as well as documentation of these steps.</a:t>
                      </a:r>
                      <a:endParaRPr kumimoji="0" lang="en-US" sz="1600" b="0" i="0" u="none" strike="noStrike" cap="none" normalizeH="0" baseline="0" dirty="0" smtClean="0">
                        <a:ln>
                          <a:noFill/>
                        </a:ln>
                        <a:solidFill>
                          <a:schemeClr val="tx1"/>
                        </a:solidFill>
                        <a:effectLst/>
                        <a:latin typeface="Arial" charset="0"/>
                      </a:endParaRPr>
                    </a:p>
                  </a:txBody>
                  <a:tcPr marT="45711" marB="45711" horzOverflow="overflow"/>
                </a:tc>
              </a:tr>
            </a:tbl>
          </a:graphicData>
        </a:graphic>
      </p:graphicFrame>
      <p:sp>
        <p:nvSpPr>
          <p:cNvPr id="47130" name="Title 3"/>
          <p:cNvSpPr>
            <a:spLocks noGrp="1"/>
          </p:cNvSpPr>
          <p:nvPr>
            <p:ph type="title"/>
          </p:nvPr>
        </p:nvSpPr>
        <p:spPr/>
        <p:txBody>
          <a:bodyPr/>
          <a:lstStyle/>
          <a:p>
            <a:pPr eaLnBrk="1" hangingPunct="1"/>
            <a:r>
              <a:rPr lang="en-US" altLang="en-US" smtClean="0"/>
              <a:t> </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ext Box 2"/>
          <p:cNvSpPr txBox="1">
            <a:spLocks noChangeArrowheads="1"/>
          </p:cNvSpPr>
          <p:nvPr/>
        </p:nvSpPr>
        <p:spPr bwMode="auto">
          <a:xfrm>
            <a:off x="3946525" y="5903913"/>
            <a:ext cx="184150" cy="366712"/>
          </a:xfrm>
          <a:prstGeom prst="rect">
            <a:avLst/>
          </a:prstGeom>
          <a:noFill/>
          <a:ln w="9525">
            <a:noFill/>
            <a:miter lim="800000"/>
            <a:headEnd/>
            <a:tailEnd/>
          </a:ln>
        </p:spPr>
        <p:txBody>
          <a:bodyPr wrap="none">
            <a:spAutoFit/>
          </a:bodyPr>
          <a:lstStyle/>
          <a:p>
            <a:endParaRPr lang="pt-BR" altLang="pt-BR">
              <a:latin typeface="Calibri" pitchFamily="34" charset="0"/>
            </a:endParaRPr>
          </a:p>
        </p:txBody>
      </p:sp>
      <p:sp>
        <p:nvSpPr>
          <p:cNvPr id="48130" name="Rectangle 3"/>
          <p:cNvSpPr>
            <a:spLocks noChangeArrowheads="1"/>
          </p:cNvSpPr>
          <p:nvPr/>
        </p:nvSpPr>
        <p:spPr bwMode="auto">
          <a:xfrm>
            <a:off x="330200" y="-76200"/>
            <a:ext cx="8737600" cy="1143000"/>
          </a:xfrm>
          <a:prstGeom prst="rect">
            <a:avLst/>
          </a:prstGeom>
          <a:noFill/>
          <a:ln w="9525">
            <a:noFill/>
            <a:miter lim="800000"/>
            <a:headEnd/>
            <a:tailEnd/>
          </a:ln>
        </p:spPr>
        <p:txBody>
          <a:bodyPr anchor="b"/>
          <a:lstStyle/>
          <a:p>
            <a:pPr algn="ctr"/>
            <a:r>
              <a:rPr lang="en-US" altLang="pt-BR" sz="4400" dirty="0">
                <a:solidFill>
                  <a:schemeClr val="tx2"/>
                </a:solidFill>
                <a:latin typeface="Calibri" pitchFamily="34" charset="0"/>
              </a:rPr>
              <a:t>Clinical Documentation</a:t>
            </a:r>
          </a:p>
        </p:txBody>
      </p:sp>
      <p:pic>
        <p:nvPicPr>
          <p:cNvPr id="48131" name="Picture 4" descr="toilet paper 5 toiletpapier_gobran111"/>
          <p:cNvPicPr>
            <a:picLocks noChangeAspect="1" noChangeArrowheads="1"/>
          </p:cNvPicPr>
          <p:nvPr/>
        </p:nvPicPr>
        <p:blipFill>
          <a:blip r:embed="rId2" cstate="print"/>
          <a:srcRect/>
          <a:stretch>
            <a:fillRect/>
          </a:stretch>
        </p:blipFill>
        <p:spPr bwMode="auto">
          <a:xfrm>
            <a:off x="-76200" y="1314450"/>
            <a:ext cx="5562600" cy="4171950"/>
          </a:xfrm>
          <a:prstGeom prst="rect">
            <a:avLst/>
          </a:prstGeom>
          <a:noFill/>
          <a:ln w="9525">
            <a:noFill/>
            <a:miter lim="800000"/>
            <a:headEnd/>
            <a:tailEnd/>
          </a:ln>
        </p:spPr>
      </p:pic>
      <p:sp>
        <p:nvSpPr>
          <p:cNvPr id="379909" name="Text Box 5"/>
          <p:cNvSpPr txBox="1">
            <a:spLocks noChangeArrowheads="1"/>
          </p:cNvSpPr>
          <p:nvPr/>
        </p:nvSpPr>
        <p:spPr bwMode="auto">
          <a:xfrm>
            <a:off x="5562600" y="2239963"/>
            <a:ext cx="3581400" cy="1874837"/>
          </a:xfrm>
          <a:prstGeom prst="rect">
            <a:avLst/>
          </a:prstGeom>
          <a:noFill/>
          <a:ln w="9525">
            <a:noFill/>
            <a:miter lim="800000"/>
            <a:headEnd/>
            <a:tailEnd/>
          </a:ln>
        </p:spPr>
        <p:txBody>
          <a:bodyPr>
            <a:spAutoFit/>
          </a:bodyPr>
          <a:lstStyle/>
          <a:p>
            <a:pPr>
              <a:spcBef>
                <a:spcPct val="50000"/>
              </a:spcBef>
            </a:pPr>
            <a:r>
              <a:rPr lang="en-US" altLang="pt-BR" sz="11700">
                <a:latin typeface="Alien Encounters" pitchFamily="2" charset="0"/>
              </a:rPr>
              <a:t>CYA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99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0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2" descr="self_portrait_in_front_of_the_easel van gough"/>
          <p:cNvPicPr>
            <a:picLocks noChangeAspect="1" noChangeArrowheads="1"/>
          </p:cNvPicPr>
          <p:nvPr/>
        </p:nvPicPr>
        <p:blipFill>
          <a:blip r:embed="rId2" cstate="print"/>
          <a:srcRect/>
          <a:stretch>
            <a:fillRect/>
          </a:stretch>
        </p:blipFill>
        <p:spPr bwMode="auto">
          <a:xfrm>
            <a:off x="304800" y="762000"/>
            <a:ext cx="4298950" cy="5634038"/>
          </a:xfrm>
          <a:prstGeom prst="rect">
            <a:avLst/>
          </a:prstGeom>
          <a:noFill/>
          <a:ln w="9525">
            <a:noFill/>
            <a:miter lim="800000"/>
            <a:headEnd/>
            <a:tailEnd/>
          </a:ln>
        </p:spPr>
      </p:pic>
      <p:sp>
        <p:nvSpPr>
          <p:cNvPr id="49154" name="Text Box 3"/>
          <p:cNvSpPr txBox="1">
            <a:spLocks noChangeArrowheads="1"/>
          </p:cNvSpPr>
          <p:nvPr/>
        </p:nvSpPr>
        <p:spPr bwMode="auto">
          <a:xfrm>
            <a:off x="5029200" y="1828800"/>
            <a:ext cx="4038600" cy="2586038"/>
          </a:xfrm>
          <a:prstGeom prst="rect">
            <a:avLst/>
          </a:prstGeom>
          <a:noFill/>
          <a:ln w="9525">
            <a:noFill/>
            <a:miter lim="800000"/>
            <a:headEnd/>
            <a:tailEnd/>
          </a:ln>
        </p:spPr>
        <p:txBody>
          <a:bodyPr>
            <a:spAutoFit/>
          </a:bodyPr>
          <a:lstStyle/>
          <a:p>
            <a:pPr>
              <a:spcBef>
                <a:spcPct val="50000"/>
              </a:spcBef>
            </a:pPr>
            <a:r>
              <a:rPr lang="en-US" altLang="pt-BR" sz="5400">
                <a:latin typeface="Alien Encounters" pitchFamily="2" charset="0"/>
              </a:rPr>
              <a:t>Canvass </a:t>
            </a:r>
            <a:r>
              <a:rPr lang="en-US" altLang="pt-BR" sz="4400">
                <a:latin typeface="Alien Encounters" pitchFamily="2" charset="0"/>
              </a:rPr>
              <a:t> for </a:t>
            </a:r>
            <a:br>
              <a:rPr lang="en-US" altLang="pt-BR" sz="4400">
                <a:latin typeface="Alien Encounters" pitchFamily="2" charset="0"/>
              </a:rPr>
            </a:br>
            <a:r>
              <a:rPr lang="en-US" altLang="pt-BR" sz="5400">
                <a:latin typeface="Alien Encounters" pitchFamily="2" charset="0"/>
              </a:rPr>
              <a:t>Your </a:t>
            </a:r>
            <a:br>
              <a:rPr lang="en-US" altLang="pt-BR" sz="5400">
                <a:latin typeface="Alien Encounters" pitchFamily="2" charset="0"/>
              </a:rPr>
            </a:br>
            <a:r>
              <a:rPr lang="en-US" altLang="pt-BR" sz="5400">
                <a:latin typeface="Alien Encounters" pitchFamily="2" charset="0"/>
              </a:rPr>
              <a:t>Assessment</a:t>
            </a:r>
          </a:p>
        </p:txBody>
      </p:sp>
      <p:sp>
        <p:nvSpPr>
          <p:cNvPr id="49155" name="Rectangle 4"/>
          <p:cNvSpPr>
            <a:spLocks noChangeArrowheads="1"/>
          </p:cNvSpPr>
          <p:nvPr/>
        </p:nvSpPr>
        <p:spPr bwMode="auto">
          <a:xfrm>
            <a:off x="990600" y="6858000"/>
            <a:ext cx="4572000" cy="892175"/>
          </a:xfrm>
          <a:prstGeom prst="rect">
            <a:avLst/>
          </a:prstGeom>
          <a:noFill/>
          <a:ln w="9525">
            <a:noFill/>
            <a:miter lim="800000"/>
            <a:headEnd/>
            <a:tailEnd/>
          </a:ln>
        </p:spPr>
        <p:txBody>
          <a:bodyPr>
            <a:spAutoFit/>
          </a:bodyPr>
          <a:lstStyle/>
          <a:p>
            <a:r>
              <a:rPr lang="en-US" altLang="pt-BR" sz="1400">
                <a:latin typeface="Calibri" pitchFamily="34" charset="0"/>
                <a:hlinkClick r:id="rId3" action="ppaction://hlinkfile"/>
              </a:rPr>
              <a:t>Van Gogh: Self-Portrait in Front of the Easel</a:t>
            </a:r>
            <a:endParaRPr lang="en-US" altLang="pt-BR" sz="1400">
              <a:latin typeface="Calibri" pitchFamily="34" charset="0"/>
            </a:endParaRPr>
          </a:p>
          <a:p>
            <a:r>
              <a:rPr lang="en-US" altLang="pt-BR">
                <a:latin typeface="Calibri" pitchFamily="34" charset="0"/>
              </a:rPr>
              <a:t/>
            </a:r>
            <a:br>
              <a:rPr lang="en-US" altLang="pt-BR">
                <a:latin typeface="Calibri" pitchFamily="34" charset="0"/>
              </a:rPr>
            </a:br>
            <a:endParaRPr lang="en-US" altLang="pt-BR">
              <a:latin typeface="Calibri" pitchFamily="34" charset="0"/>
            </a:endParaRPr>
          </a:p>
        </p:txBody>
      </p:sp>
    </p:spTree>
  </p:cSld>
  <p:clrMapOvr>
    <a:masterClrMapping/>
  </p:clrMapOvr>
  <p:transition spd="med"/>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2" descr="easel 1"/>
          <p:cNvPicPr>
            <a:picLocks noChangeAspect="1" noChangeArrowheads="1"/>
          </p:cNvPicPr>
          <p:nvPr/>
        </p:nvPicPr>
        <p:blipFill>
          <a:blip r:embed="rId2" cstate="print"/>
          <a:srcRect/>
          <a:stretch>
            <a:fillRect/>
          </a:stretch>
        </p:blipFill>
        <p:spPr bwMode="auto">
          <a:xfrm>
            <a:off x="152400" y="-152400"/>
            <a:ext cx="5029200" cy="6669088"/>
          </a:xfrm>
          <a:prstGeom prst="rect">
            <a:avLst/>
          </a:prstGeom>
          <a:noFill/>
          <a:ln w="9525">
            <a:noFill/>
            <a:miter lim="800000"/>
            <a:headEnd/>
            <a:tailEnd/>
          </a:ln>
        </p:spPr>
      </p:pic>
      <p:sp>
        <p:nvSpPr>
          <p:cNvPr id="50178" name="Text Box 3"/>
          <p:cNvSpPr txBox="1">
            <a:spLocks noChangeArrowheads="1"/>
          </p:cNvSpPr>
          <p:nvPr/>
        </p:nvSpPr>
        <p:spPr bwMode="auto">
          <a:xfrm>
            <a:off x="5257800" y="1828800"/>
            <a:ext cx="4953000" cy="1920875"/>
          </a:xfrm>
          <a:prstGeom prst="rect">
            <a:avLst/>
          </a:prstGeom>
          <a:noFill/>
          <a:ln w="9525">
            <a:noFill/>
            <a:miter lim="800000"/>
            <a:headEnd/>
            <a:tailEnd/>
          </a:ln>
        </p:spPr>
        <p:txBody>
          <a:bodyPr>
            <a:spAutoFit/>
          </a:bodyPr>
          <a:lstStyle/>
          <a:p>
            <a:pPr>
              <a:spcBef>
                <a:spcPct val="50000"/>
              </a:spcBef>
            </a:pPr>
            <a:r>
              <a:rPr lang="en-US" altLang="pt-BR" sz="4000">
                <a:latin typeface="Alien Encounters" pitchFamily="2" charset="0"/>
              </a:rPr>
              <a:t>Canvass </a:t>
            </a:r>
            <a:r>
              <a:rPr lang="en-US" altLang="pt-BR" sz="3200">
                <a:latin typeface="Alien Encounters" pitchFamily="2" charset="0"/>
              </a:rPr>
              <a:t>for</a:t>
            </a:r>
            <a:br>
              <a:rPr lang="en-US" altLang="pt-BR" sz="3200">
                <a:latin typeface="Alien Encounters" pitchFamily="2" charset="0"/>
              </a:rPr>
            </a:br>
            <a:r>
              <a:rPr lang="en-US" altLang="pt-BR" sz="4000">
                <a:latin typeface="Alien Encounters" pitchFamily="2" charset="0"/>
              </a:rPr>
              <a:t>Your </a:t>
            </a:r>
            <a:br>
              <a:rPr lang="en-US" altLang="pt-BR" sz="4000">
                <a:latin typeface="Alien Encounters" pitchFamily="2" charset="0"/>
              </a:rPr>
            </a:br>
            <a:r>
              <a:rPr lang="en-US" altLang="pt-BR" sz="4000">
                <a:latin typeface="Alien Encounters" pitchFamily="2" charset="0"/>
              </a:rPr>
              <a:t>Assessment</a:t>
            </a:r>
          </a:p>
        </p:txBody>
      </p:sp>
      <p:sp>
        <p:nvSpPr>
          <p:cNvPr id="50179" name="Rectangle 3"/>
          <p:cNvSpPr>
            <a:spLocks noChangeArrowheads="1"/>
          </p:cNvSpPr>
          <p:nvPr/>
        </p:nvSpPr>
        <p:spPr bwMode="auto">
          <a:xfrm>
            <a:off x="1752600" y="1331913"/>
            <a:ext cx="4572000" cy="2554287"/>
          </a:xfrm>
          <a:prstGeom prst="rect">
            <a:avLst/>
          </a:prstGeom>
          <a:noFill/>
          <a:ln w="9525">
            <a:noFill/>
            <a:miter lim="800000"/>
            <a:headEnd/>
            <a:tailEnd/>
          </a:ln>
        </p:spPr>
        <p:txBody>
          <a:bodyPr>
            <a:spAutoFit/>
          </a:bodyPr>
          <a:lstStyle/>
          <a:p>
            <a:r>
              <a:rPr lang="en-US" altLang="pt-BR" sz="2000">
                <a:latin typeface="Calibri" pitchFamily="34" charset="0"/>
              </a:rPr>
              <a:t>-Differential Diagnosis</a:t>
            </a:r>
            <a:br>
              <a:rPr lang="en-US" altLang="pt-BR" sz="2000">
                <a:latin typeface="Calibri" pitchFamily="34" charset="0"/>
              </a:rPr>
            </a:br>
            <a:r>
              <a:rPr lang="en-US" altLang="pt-BR" sz="2000">
                <a:latin typeface="Calibri" pitchFamily="34" charset="0"/>
              </a:rPr>
              <a:t>-Weighing Likelihoods</a:t>
            </a:r>
          </a:p>
          <a:p>
            <a:r>
              <a:rPr lang="en-US" altLang="pt-BR" sz="2000">
                <a:latin typeface="Calibri" pitchFamily="34" charset="0"/>
              </a:rPr>
              <a:t>-Etiology </a:t>
            </a:r>
          </a:p>
          <a:p>
            <a:r>
              <a:rPr lang="en-US" altLang="pt-BR" sz="2000">
                <a:latin typeface="Calibri" pitchFamily="34" charset="0"/>
              </a:rPr>
              <a:t>-Urgency</a:t>
            </a:r>
          </a:p>
          <a:p>
            <a:r>
              <a:rPr lang="en-US" altLang="pt-BR" sz="2000">
                <a:latin typeface="Calibri" pitchFamily="34" charset="0"/>
              </a:rPr>
              <a:t>-Degree of </a:t>
            </a:r>
            <a:br>
              <a:rPr lang="en-US" altLang="pt-BR" sz="2000">
                <a:latin typeface="Calibri" pitchFamily="34" charset="0"/>
              </a:rPr>
            </a:br>
            <a:r>
              <a:rPr lang="en-US" altLang="pt-BR" sz="2000">
                <a:latin typeface="Calibri" pitchFamily="34" charset="0"/>
              </a:rPr>
              <a:t>   certainty</a:t>
            </a:r>
          </a:p>
          <a:p>
            <a:endParaRPr lang="en-US" altLang="pt-BR" sz="2000">
              <a:latin typeface="Calibri" pitchFamily="34" charset="0"/>
            </a:endParaRPr>
          </a:p>
          <a:p>
            <a:r>
              <a:rPr lang="en-US" altLang="pt-BR" sz="2000">
                <a:latin typeface="Calibri" pitchFamily="34" charset="0"/>
              </a:rPr>
              <a:t> </a:t>
            </a:r>
            <a:endParaRPr lang="en-US" altLang="pt-BR">
              <a:latin typeface="Calibri"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22" name="Group 2"/>
          <p:cNvGraphicFramePr>
            <a:graphicFrameLocks noGrp="1"/>
          </p:cNvGraphicFramePr>
          <p:nvPr/>
        </p:nvGraphicFramePr>
        <p:xfrm>
          <a:off x="469900" y="581025"/>
          <a:ext cx="8255000" cy="5375397"/>
        </p:xfrm>
        <a:graphic>
          <a:graphicData uri="http://schemas.openxmlformats.org/drawingml/2006/table">
            <a:tbl>
              <a:tblPr firstRow="1" bandRow="1">
                <a:tableStyleId>{B301B821-A1FF-4177-AEE7-76D212191A09}</a:tableStyleId>
              </a:tblPr>
              <a:tblGrid>
                <a:gridCol w="2671100"/>
                <a:gridCol w="5583900"/>
              </a:tblGrid>
              <a:tr h="700899">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2000" u="none" strike="noStrike" cap="none" normalizeH="0" baseline="0" dirty="0" smtClean="0">
                          <a:ln>
                            <a:noFill/>
                          </a:ln>
                          <a:effectLst/>
                        </a:rPr>
                        <a:t>Role for Electronic Documentation </a:t>
                      </a:r>
                      <a:endParaRPr kumimoji="0" lang="en-US" sz="3200" b="0" i="0" u="none" strike="noStrike" cap="none" normalizeH="0" baseline="0" dirty="0" smtClean="0">
                        <a:ln>
                          <a:noFill/>
                        </a:ln>
                        <a:solidFill>
                          <a:schemeClr val="tx1"/>
                        </a:solidFill>
                        <a:effectLst/>
                        <a:latin typeface="Arial" charset="0"/>
                      </a:endParaRPr>
                    </a:p>
                  </a:txBody>
                  <a:tcPr marT="45711" marB="45711" horzOverflow="overflow"/>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2000" u="none" strike="noStrike" cap="none" normalizeH="0" baseline="0" dirty="0" smtClean="0">
                          <a:ln>
                            <a:noFill/>
                          </a:ln>
                          <a:effectLst/>
                        </a:rPr>
                        <a:t>Goals and Features of Redesigned Systems</a:t>
                      </a:r>
                      <a:endParaRPr kumimoji="0" lang="en-US" sz="3200" b="0" i="0" u="none" strike="noStrike" cap="none" normalizeH="0" baseline="0" dirty="0" smtClean="0">
                        <a:ln>
                          <a:noFill/>
                        </a:ln>
                        <a:solidFill>
                          <a:schemeClr val="tx1"/>
                        </a:solidFill>
                        <a:effectLst/>
                        <a:latin typeface="Arial" charset="0"/>
                      </a:endParaRPr>
                    </a:p>
                  </a:txBody>
                  <a:tcPr marT="45711" marB="45711" horzOverflow="overflow"/>
                </a:tc>
              </a:tr>
              <a:tr h="914862">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Ensuring coordination and continuity </a:t>
                      </a:r>
                      <a:endParaRPr kumimoji="0" lang="en-US" sz="2800" b="1" i="0" u="none" strike="noStrike" cap="none" normalizeH="0" baseline="0" dirty="0" smtClean="0">
                        <a:ln>
                          <a:noFill/>
                        </a:ln>
                        <a:solidFill>
                          <a:schemeClr val="tx1"/>
                        </a:solidFill>
                        <a:effectLst/>
                        <a:latin typeface="Arial" charset="0"/>
                      </a:endParaRPr>
                    </a:p>
                  </a:txBody>
                  <a:tcPr marT="45711" marB="45711"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Aggregate and integrate data from all care episodes and fragmented encounters to permit thoughtful synthesis.</a:t>
                      </a:r>
                      <a:endParaRPr kumimoji="0" lang="en-US" sz="2800" b="0" i="0" u="none" strike="noStrike" cap="none" normalizeH="0" baseline="0" dirty="0" smtClean="0">
                        <a:ln>
                          <a:noFill/>
                        </a:ln>
                        <a:solidFill>
                          <a:schemeClr val="tx1"/>
                        </a:solidFill>
                        <a:effectLst/>
                        <a:latin typeface="Arial" charset="0"/>
                      </a:endParaRPr>
                    </a:p>
                  </a:txBody>
                  <a:tcPr marT="45711" marB="45711" horzOverflow="overflow"/>
                </a:tc>
              </a:tr>
              <a:tr h="754445">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Enabling follow-up </a:t>
                      </a:r>
                      <a:endParaRPr kumimoji="0" lang="en-US" sz="2800" b="1" i="0" u="none" strike="noStrike" cap="none" normalizeH="0" baseline="0" smtClean="0">
                        <a:ln>
                          <a:noFill/>
                        </a:ln>
                        <a:solidFill>
                          <a:schemeClr val="tx1"/>
                        </a:solidFill>
                        <a:effectLst/>
                        <a:latin typeface="Arial" charset="0"/>
                      </a:endParaRPr>
                    </a:p>
                  </a:txBody>
                  <a:tcPr marT="45711" marB="45711"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Facilitate patient education about potential red-flag symptoms; track follow-up.</a:t>
                      </a:r>
                      <a:endParaRPr kumimoji="0" lang="en-US" sz="2800" b="0" i="0" u="none" strike="noStrike" cap="none" normalizeH="0" baseline="0" smtClean="0">
                        <a:ln>
                          <a:noFill/>
                        </a:ln>
                        <a:solidFill>
                          <a:schemeClr val="tx1"/>
                        </a:solidFill>
                        <a:effectLst/>
                        <a:latin typeface="Arial" charset="0"/>
                      </a:endParaRPr>
                    </a:p>
                  </a:txBody>
                  <a:tcPr marT="45711" marB="45711" horzOverflow="overflow"/>
                </a:tc>
              </a:tr>
              <a:tr h="914862">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Providing feedback </a:t>
                      </a:r>
                      <a:endParaRPr kumimoji="0" lang="en-US" sz="2800" b="1" i="0" u="none" strike="noStrike" cap="none" normalizeH="0" baseline="0" smtClean="0">
                        <a:ln>
                          <a:noFill/>
                        </a:ln>
                        <a:solidFill>
                          <a:schemeClr val="tx1"/>
                        </a:solidFill>
                        <a:effectLst/>
                        <a:latin typeface="Arial" charset="0"/>
                      </a:endParaRPr>
                    </a:p>
                  </a:txBody>
                  <a:tcPr marT="45711" marB="45711"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Automatically provide feedback to clinicians upstream, facilitating learning from outcomes of diagnostic decisions.</a:t>
                      </a:r>
                      <a:endParaRPr kumimoji="0" lang="en-US" sz="2800" b="0" i="0" u="none" strike="noStrike" cap="none" normalizeH="0" baseline="0" smtClean="0">
                        <a:ln>
                          <a:noFill/>
                        </a:ln>
                        <a:solidFill>
                          <a:schemeClr val="tx1"/>
                        </a:solidFill>
                        <a:effectLst/>
                        <a:latin typeface="Arial" charset="0"/>
                      </a:endParaRPr>
                    </a:p>
                  </a:txBody>
                  <a:tcPr marT="45711" marB="45711" horzOverflow="overflow"/>
                </a:tc>
              </a:tr>
              <a:tr h="1045103">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Providing prompts </a:t>
                      </a:r>
                      <a:endParaRPr kumimoji="0" lang="en-US" sz="2800" b="1" i="0" u="none" strike="noStrike" cap="none" normalizeH="0" baseline="0" smtClean="0">
                        <a:ln>
                          <a:noFill/>
                        </a:ln>
                        <a:solidFill>
                          <a:schemeClr val="tx1"/>
                        </a:solidFill>
                        <a:effectLst/>
                        <a:latin typeface="Arial" charset="0"/>
                      </a:endParaRPr>
                    </a:p>
                  </a:txBody>
                  <a:tcPr marT="45711" marB="45711"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Provide checklists to minimize reliance on memory and directed questioning to aid in diagnostic thoroughness and problem solving.</a:t>
                      </a:r>
                      <a:endParaRPr kumimoji="0" lang="en-US" sz="2800" b="0" i="0" u="none" strike="noStrike" cap="none" normalizeH="0" baseline="0" smtClean="0">
                        <a:ln>
                          <a:noFill/>
                        </a:ln>
                        <a:solidFill>
                          <a:schemeClr val="tx1"/>
                        </a:solidFill>
                        <a:effectLst/>
                        <a:latin typeface="Arial" charset="0"/>
                      </a:endParaRPr>
                    </a:p>
                  </a:txBody>
                  <a:tcPr marT="45711" marB="45711" horzOverflow="overflow"/>
                </a:tc>
              </a:tr>
              <a:tr h="1045103">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Providing placeholder for resumption of work</a:t>
                      </a:r>
                      <a:endParaRPr kumimoji="0" lang="en-US" sz="2800" b="1" i="0" u="none" strike="noStrike" cap="none" normalizeH="0" baseline="0" smtClean="0">
                        <a:ln>
                          <a:noFill/>
                        </a:ln>
                        <a:solidFill>
                          <a:schemeClr val="tx1"/>
                        </a:solidFill>
                        <a:effectLst/>
                        <a:latin typeface="Arial" charset="0"/>
                      </a:endParaRPr>
                    </a:p>
                  </a:txBody>
                  <a:tcPr marT="45711" marB="45711"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Delineate clearly in the record where clinician should resume work after interruption, preventing lapses in data collection and thought process.</a:t>
                      </a:r>
                      <a:endParaRPr kumimoji="0" lang="en-US" sz="2800" b="0" i="0" u="none" strike="noStrike" cap="none" normalizeH="0" baseline="0" dirty="0" smtClean="0">
                        <a:ln>
                          <a:noFill/>
                        </a:ln>
                        <a:solidFill>
                          <a:schemeClr val="tx1"/>
                        </a:solidFill>
                        <a:effectLst/>
                        <a:latin typeface="Arial" charset="0"/>
                      </a:endParaRPr>
                    </a:p>
                  </a:txBody>
                  <a:tcPr marT="45711" marB="45711" horzOverflow="overflow"/>
                </a:tc>
              </a:tr>
            </a:tbl>
          </a:graphicData>
        </a:graphic>
      </p:graphicFrame>
      <p:sp>
        <p:nvSpPr>
          <p:cNvPr id="51223" name="Text Box 20"/>
          <p:cNvSpPr txBox="1">
            <a:spLocks noChangeArrowheads="1"/>
          </p:cNvSpPr>
          <p:nvPr/>
        </p:nvSpPr>
        <p:spPr bwMode="auto">
          <a:xfrm>
            <a:off x="469900" y="6043613"/>
            <a:ext cx="3505200" cy="246062"/>
          </a:xfrm>
          <a:prstGeom prst="rect">
            <a:avLst/>
          </a:prstGeom>
          <a:noFill/>
          <a:ln w="9525">
            <a:noFill/>
            <a:miter lim="800000"/>
            <a:headEnd/>
            <a:tailEnd/>
          </a:ln>
        </p:spPr>
        <p:txBody>
          <a:bodyPr>
            <a:spAutoFit/>
          </a:bodyPr>
          <a:lstStyle/>
          <a:p>
            <a:pPr>
              <a:spcBef>
                <a:spcPct val="50000"/>
              </a:spcBef>
            </a:pPr>
            <a:r>
              <a:rPr lang="en-US" altLang="en-US" sz="1000">
                <a:latin typeface="Calibri" pitchFamily="34" charset="0"/>
              </a:rPr>
              <a:t>Schiff &amp; Bates </a:t>
            </a:r>
            <a:r>
              <a:rPr lang="en-US" altLang="en-US" sz="1000" u="sng">
                <a:latin typeface="Calibri" pitchFamily="34" charset="0"/>
              </a:rPr>
              <a:t>NEJM</a:t>
            </a:r>
            <a:r>
              <a:rPr lang="en-US" altLang="en-US" sz="1000">
                <a:latin typeface="Calibri" pitchFamily="34" charset="0"/>
              </a:rPr>
              <a:t> 2010 </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2"/>
          <p:cNvPicPr>
            <a:picLocks noChangeAspect="1" noChangeArrowheads="1"/>
          </p:cNvPicPr>
          <p:nvPr/>
        </p:nvPicPr>
        <p:blipFill>
          <a:blip r:embed="rId3" cstate="print"/>
          <a:srcRect/>
          <a:stretch>
            <a:fillRect/>
          </a:stretch>
        </p:blipFill>
        <p:spPr bwMode="auto">
          <a:xfrm>
            <a:off x="1219200" y="1524000"/>
            <a:ext cx="4457700" cy="4457700"/>
          </a:xfrm>
          <a:prstGeom prst="rect">
            <a:avLst/>
          </a:prstGeom>
          <a:noFill/>
          <a:ln w="9525">
            <a:noFill/>
            <a:miter lim="800000"/>
            <a:headEnd/>
            <a:tailEnd/>
          </a:ln>
        </p:spPr>
      </p:pic>
      <p:sp>
        <p:nvSpPr>
          <p:cNvPr id="52226" name="Text Box 4"/>
          <p:cNvSpPr txBox="1">
            <a:spLocks noChangeArrowheads="1"/>
          </p:cNvSpPr>
          <p:nvPr/>
        </p:nvSpPr>
        <p:spPr bwMode="auto">
          <a:xfrm>
            <a:off x="2209800" y="228600"/>
            <a:ext cx="4800600" cy="1525588"/>
          </a:xfrm>
          <a:prstGeom prst="rect">
            <a:avLst/>
          </a:prstGeom>
          <a:noFill/>
          <a:ln w="9525">
            <a:noFill/>
            <a:miter lim="800000"/>
            <a:headEnd/>
            <a:tailEnd/>
          </a:ln>
        </p:spPr>
        <p:txBody>
          <a:bodyPr>
            <a:spAutoFit/>
          </a:bodyPr>
          <a:lstStyle/>
          <a:p>
            <a:pPr algn="ctr">
              <a:spcBef>
                <a:spcPct val="50000"/>
              </a:spcBef>
            </a:pPr>
            <a:r>
              <a:rPr lang="en-US" altLang="en-US" sz="4000">
                <a:solidFill>
                  <a:srgbClr val="3333FF"/>
                </a:solidFill>
                <a:latin typeface="Calibri" pitchFamily="34" charset="0"/>
              </a:rPr>
              <a:t>Open Loop System</a:t>
            </a:r>
          </a:p>
          <a:p>
            <a:pPr algn="ctr">
              <a:spcBef>
                <a:spcPct val="50000"/>
              </a:spcBef>
            </a:pPr>
            <a:endParaRPr lang="en-US" altLang="en-US" sz="3600">
              <a:solidFill>
                <a:srgbClr val="3333FF"/>
              </a:solidFill>
              <a:latin typeface="Calibri" pitchFamily="34" charset="0"/>
            </a:endParaRPr>
          </a:p>
        </p:txBody>
      </p:sp>
      <p:sp>
        <p:nvSpPr>
          <p:cNvPr id="52227" name="Text Box 5"/>
          <p:cNvSpPr txBox="1">
            <a:spLocks noChangeArrowheads="1"/>
          </p:cNvSpPr>
          <p:nvPr/>
        </p:nvSpPr>
        <p:spPr bwMode="auto">
          <a:xfrm>
            <a:off x="6324600" y="6096000"/>
            <a:ext cx="2438400" cy="366713"/>
          </a:xfrm>
          <a:prstGeom prst="rect">
            <a:avLst/>
          </a:prstGeom>
          <a:noFill/>
          <a:ln w="9525">
            <a:noFill/>
            <a:miter lim="800000"/>
            <a:headEnd/>
            <a:tailEnd/>
          </a:ln>
        </p:spPr>
        <p:txBody>
          <a:bodyPr>
            <a:spAutoFit/>
          </a:bodyPr>
          <a:lstStyle/>
          <a:p>
            <a:pPr>
              <a:spcBef>
                <a:spcPct val="50000"/>
              </a:spcBef>
            </a:pPr>
            <a:r>
              <a:rPr lang="en-US" altLang="en-US">
                <a:latin typeface="Calibri" pitchFamily="34" charset="0"/>
              </a:rPr>
              <a:t>Schiff  </a:t>
            </a:r>
            <a:r>
              <a:rPr lang="en-US" altLang="en-US" u="sng">
                <a:latin typeface="Calibri" pitchFamily="34" charset="0"/>
              </a:rPr>
              <a:t>A J Med</a:t>
            </a:r>
            <a:r>
              <a:rPr lang="en-US" altLang="en-US">
                <a:latin typeface="Calibri" pitchFamily="34" charset="0"/>
              </a:rPr>
              <a:t> 2008</a:t>
            </a:r>
          </a:p>
        </p:txBody>
      </p:sp>
      <p:sp>
        <p:nvSpPr>
          <p:cNvPr id="57349" name="Slide Number Placeholder 5"/>
          <p:cNvSpPr>
            <a:spLocks noGrp="1"/>
          </p:cNvSpPr>
          <p:nvPr>
            <p:ph type="sldNum" sz="quarter" idx="12"/>
          </p:nvPr>
        </p:nvSpPr>
        <p:spPr/>
        <p:txBody>
          <a:bodyPr/>
          <a:lstStyle/>
          <a:p>
            <a:pPr>
              <a:defRPr/>
            </a:pPr>
            <a:fld id="{644F3857-2DCA-42DE-B826-23D76C4B01F4}" type="slidenum">
              <a:rPr lang="en-US" altLang="en-US"/>
              <a:pPr>
                <a:defRPr/>
              </a:pPr>
              <a:t>51</a:t>
            </a:fld>
            <a:endParaRPr lang="en-US" alt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2"/>
          <p:cNvPicPr>
            <a:picLocks noChangeAspect="1" noChangeArrowheads="1"/>
          </p:cNvPicPr>
          <p:nvPr/>
        </p:nvPicPr>
        <p:blipFill>
          <a:blip r:embed="rId3" cstate="print"/>
          <a:srcRect/>
          <a:stretch>
            <a:fillRect/>
          </a:stretch>
        </p:blipFill>
        <p:spPr bwMode="auto">
          <a:xfrm>
            <a:off x="1219200" y="1524000"/>
            <a:ext cx="4457700" cy="4457700"/>
          </a:xfrm>
          <a:prstGeom prst="rect">
            <a:avLst/>
          </a:prstGeom>
          <a:noFill/>
          <a:ln w="9525">
            <a:noFill/>
            <a:miter lim="800000"/>
            <a:headEnd/>
            <a:tailEnd/>
          </a:ln>
        </p:spPr>
      </p:pic>
      <p:sp>
        <p:nvSpPr>
          <p:cNvPr id="54274" name="Text Box 3"/>
          <p:cNvSpPr txBox="1">
            <a:spLocks noChangeArrowheads="1"/>
          </p:cNvSpPr>
          <p:nvPr/>
        </p:nvSpPr>
        <p:spPr bwMode="auto">
          <a:xfrm>
            <a:off x="5638800" y="1981200"/>
            <a:ext cx="3505200" cy="2716213"/>
          </a:xfrm>
          <a:prstGeom prst="rect">
            <a:avLst/>
          </a:prstGeom>
          <a:noFill/>
          <a:ln w="9525">
            <a:noFill/>
            <a:miter lim="800000"/>
            <a:headEnd/>
            <a:tailEnd/>
          </a:ln>
        </p:spPr>
        <p:txBody>
          <a:bodyPr>
            <a:spAutoFit/>
          </a:bodyPr>
          <a:lstStyle/>
          <a:p>
            <a:pPr>
              <a:spcBef>
                <a:spcPct val="50000"/>
              </a:spcBef>
            </a:pPr>
            <a:endParaRPr lang="en-US" altLang="en-US">
              <a:latin typeface="Calibri" pitchFamily="34" charset="0"/>
            </a:endParaRPr>
          </a:p>
          <a:p>
            <a:pPr>
              <a:spcBef>
                <a:spcPct val="50000"/>
              </a:spcBef>
            </a:pPr>
            <a:r>
              <a:rPr lang="en-US" altLang="en-US" sz="2800">
                <a:latin typeface="Calibri" pitchFamily="34" charset="0"/>
              </a:rPr>
              <a:t>Water goes on the same time each day, regardless of whether it is raining or lawn is flooded </a:t>
            </a:r>
          </a:p>
        </p:txBody>
      </p:sp>
      <p:sp>
        <p:nvSpPr>
          <p:cNvPr id="54275" name="Text Box 4"/>
          <p:cNvSpPr txBox="1">
            <a:spLocks noChangeArrowheads="1"/>
          </p:cNvSpPr>
          <p:nvPr/>
        </p:nvSpPr>
        <p:spPr bwMode="auto">
          <a:xfrm>
            <a:off x="2209800" y="228600"/>
            <a:ext cx="4800600" cy="1525588"/>
          </a:xfrm>
          <a:prstGeom prst="rect">
            <a:avLst/>
          </a:prstGeom>
          <a:noFill/>
          <a:ln w="9525">
            <a:noFill/>
            <a:miter lim="800000"/>
            <a:headEnd/>
            <a:tailEnd/>
          </a:ln>
        </p:spPr>
        <p:txBody>
          <a:bodyPr>
            <a:spAutoFit/>
          </a:bodyPr>
          <a:lstStyle/>
          <a:p>
            <a:pPr algn="ctr">
              <a:spcBef>
                <a:spcPct val="50000"/>
              </a:spcBef>
            </a:pPr>
            <a:r>
              <a:rPr lang="en-US" altLang="en-US" sz="4000">
                <a:solidFill>
                  <a:srgbClr val="3333FF"/>
                </a:solidFill>
                <a:latin typeface="Calibri" pitchFamily="34" charset="0"/>
              </a:rPr>
              <a:t>Open Loop System</a:t>
            </a:r>
          </a:p>
          <a:p>
            <a:pPr algn="ctr">
              <a:spcBef>
                <a:spcPct val="50000"/>
              </a:spcBef>
            </a:pPr>
            <a:endParaRPr lang="en-US" altLang="en-US" sz="3600">
              <a:solidFill>
                <a:srgbClr val="3333FF"/>
              </a:solidFill>
              <a:latin typeface="Calibri" pitchFamily="34" charset="0"/>
            </a:endParaRPr>
          </a:p>
        </p:txBody>
      </p:sp>
      <p:sp>
        <p:nvSpPr>
          <p:cNvPr id="54276" name="Text Box 5"/>
          <p:cNvSpPr txBox="1">
            <a:spLocks noChangeArrowheads="1"/>
          </p:cNvSpPr>
          <p:nvPr/>
        </p:nvSpPr>
        <p:spPr bwMode="auto">
          <a:xfrm>
            <a:off x="6324600" y="6096000"/>
            <a:ext cx="2438400" cy="366713"/>
          </a:xfrm>
          <a:prstGeom prst="rect">
            <a:avLst/>
          </a:prstGeom>
          <a:noFill/>
          <a:ln w="9525">
            <a:noFill/>
            <a:miter lim="800000"/>
            <a:headEnd/>
            <a:tailEnd/>
          </a:ln>
        </p:spPr>
        <p:txBody>
          <a:bodyPr>
            <a:spAutoFit/>
          </a:bodyPr>
          <a:lstStyle/>
          <a:p>
            <a:pPr>
              <a:spcBef>
                <a:spcPct val="50000"/>
              </a:spcBef>
            </a:pPr>
            <a:r>
              <a:rPr lang="en-US" altLang="en-US">
                <a:latin typeface="Calibri" pitchFamily="34" charset="0"/>
              </a:rPr>
              <a:t>Schiff  </a:t>
            </a:r>
            <a:r>
              <a:rPr lang="en-US" altLang="en-US" u="sng">
                <a:latin typeface="Calibri" pitchFamily="34" charset="0"/>
              </a:rPr>
              <a:t>A J Med</a:t>
            </a:r>
            <a:r>
              <a:rPr lang="en-US" altLang="en-US">
                <a:latin typeface="Calibri" pitchFamily="34" charset="0"/>
              </a:rPr>
              <a:t> 2008</a:t>
            </a:r>
          </a:p>
        </p:txBody>
      </p:sp>
      <p:sp>
        <p:nvSpPr>
          <p:cNvPr id="58374" name="Slide Number Placeholder 5"/>
          <p:cNvSpPr>
            <a:spLocks noGrp="1"/>
          </p:cNvSpPr>
          <p:nvPr>
            <p:ph type="sldNum" sz="quarter" idx="12"/>
          </p:nvPr>
        </p:nvSpPr>
        <p:spPr/>
        <p:txBody>
          <a:bodyPr/>
          <a:lstStyle/>
          <a:p>
            <a:pPr>
              <a:defRPr/>
            </a:pPr>
            <a:fld id="{D9193779-F5B2-40EE-9C6D-CF2441544562}" type="slidenum">
              <a:rPr lang="en-US" altLang="en-US"/>
              <a:pPr>
                <a:defRPr/>
              </a:pPr>
              <a:t>52</a:t>
            </a:fld>
            <a:endParaRPr lang="en-US" alt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2"/>
          <p:cNvPicPr>
            <a:picLocks noChangeAspect="1" noChangeArrowheads="1"/>
          </p:cNvPicPr>
          <p:nvPr/>
        </p:nvPicPr>
        <p:blipFill>
          <a:blip r:embed="rId2" cstate="print"/>
          <a:srcRect/>
          <a:stretch>
            <a:fillRect/>
          </a:stretch>
        </p:blipFill>
        <p:spPr bwMode="auto">
          <a:xfrm>
            <a:off x="0" y="0"/>
            <a:ext cx="8999538" cy="9164638"/>
          </a:xfrm>
          <a:prstGeom prst="rect">
            <a:avLst/>
          </a:prstGeom>
          <a:noFill/>
          <a:ln w="9525">
            <a:noFill/>
            <a:miter lim="800000"/>
            <a:headEnd/>
            <a:tailEnd/>
          </a:ln>
        </p:spPr>
      </p:pic>
      <p:sp>
        <p:nvSpPr>
          <p:cNvPr id="59395" name="Slide Number Placeholder 2"/>
          <p:cNvSpPr>
            <a:spLocks noGrp="1"/>
          </p:cNvSpPr>
          <p:nvPr>
            <p:ph type="sldNum" sz="quarter" idx="12"/>
          </p:nvPr>
        </p:nvSpPr>
        <p:spPr/>
        <p:txBody>
          <a:bodyPr/>
          <a:lstStyle/>
          <a:p>
            <a:pPr>
              <a:defRPr/>
            </a:pPr>
            <a:fld id="{568F3DE7-CCBA-4FB3-AB10-655C5E6742AE}" type="slidenum">
              <a:rPr lang="en-US" altLang="en-US"/>
              <a:pPr>
                <a:defRPr/>
              </a:pPr>
              <a:t>53</a:t>
            </a:fld>
            <a:endParaRPr lang="en-US" alt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1"/>
          <p:cNvSpPr>
            <a:spLocks noGrp="1"/>
          </p:cNvSpPr>
          <p:nvPr>
            <p:ph type="sldNum" sz="quarter" idx="12"/>
          </p:nvPr>
        </p:nvSpPr>
        <p:spPr/>
        <p:txBody>
          <a:bodyPr/>
          <a:lstStyle/>
          <a:p>
            <a:pPr>
              <a:defRPr/>
            </a:pPr>
            <a:fld id="{DAAF8910-84F2-4E99-93C7-15E3C4514DD0}" type="slidenum">
              <a:rPr lang="en-US"/>
              <a:pPr>
                <a:defRPr/>
              </a:pPr>
              <a:t>54</a:t>
            </a:fld>
            <a:endParaRPr lang="en-US"/>
          </a:p>
        </p:txBody>
      </p:sp>
      <p:pic>
        <p:nvPicPr>
          <p:cNvPr id="57346" name="Picture 3" descr="Journal of General Internal Medicine"/>
          <p:cNvPicPr>
            <a:picLocks noChangeAspect="1" noChangeArrowheads="1"/>
          </p:cNvPicPr>
          <p:nvPr/>
        </p:nvPicPr>
        <p:blipFill>
          <a:blip r:embed="rId2" cstate="print"/>
          <a:srcRect/>
          <a:stretch>
            <a:fillRect/>
          </a:stretch>
        </p:blipFill>
        <p:spPr bwMode="auto">
          <a:xfrm>
            <a:off x="152400" y="0"/>
            <a:ext cx="1905000" cy="2514600"/>
          </a:xfrm>
          <a:prstGeom prst="rect">
            <a:avLst/>
          </a:prstGeom>
          <a:noFill/>
          <a:ln w="9525">
            <a:noFill/>
            <a:miter lim="800000"/>
            <a:headEnd/>
            <a:tailEnd/>
          </a:ln>
        </p:spPr>
      </p:pic>
      <p:pic>
        <p:nvPicPr>
          <p:cNvPr id="57347" name="Picture 2"/>
          <p:cNvPicPr>
            <a:picLocks noChangeAspect="1" noChangeArrowheads="1"/>
          </p:cNvPicPr>
          <p:nvPr/>
        </p:nvPicPr>
        <p:blipFill>
          <a:blip r:embed="rId3" cstate="print"/>
          <a:srcRect/>
          <a:stretch>
            <a:fillRect/>
          </a:stretch>
        </p:blipFill>
        <p:spPr bwMode="auto">
          <a:xfrm>
            <a:off x="76200" y="990600"/>
            <a:ext cx="9517063" cy="7685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3"/>
          <p:cNvSpPr>
            <a:spLocks noGrp="1"/>
          </p:cNvSpPr>
          <p:nvPr>
            <p:ph type="sldNum" sz="quarter" idx="12"/>
          </p:nvPr>
        </p:nvSpPr>
        <p:spPr/>
        <p:txBody>
          <a:bodyPr/>
          <a:lstStyle/>
          <a:p>
            <a:pPr>
              <a:defRPr/>
            </a:pPr>
            <a:fld id="{BB6871D9-35A9-4959-9A22-461A4A9EB62E}" type="slidenum">
              <a:rPr lang="en-US" altLang="en-US">
                <a:latin typeface="Arial" pitchFamily="34" charset="0"/>
              </a:rPr>
              <a:pPr>
                <a:defRPr/>
              </a:pPr>
              <a:t>55</a:t>
            </a:fld>
            <a:endParaRPr lang="en-US" altLang="en-US">
              <a:latin typeface="Arial" pitchFamily="34" charset="0"/>
            </a:endParaRPr>
          </a:p>
        </p:txBody>
      </p:sp>
      <p:pic>
        <p:nvPicPr>
          <p:cNvPr id="58370" name="Picture 2"/>
          <p:cNvPicPr>
            <a:picLocks noChangeAspect="1" noChangeArrowheads="1"/>
          </p:cNvPicPr>
          <p:nvPr/>
        </p:nvPicPr>
        <p:blipFill>
          <a:blip r:embed="rId2" cstate="print"/>
          <a:srcRect/>
          <a:stretch>
            <a:fillRect/>
          </a:stretch>
        </p:blipFill>
        <p:spPr bwMode="auto">
          <a:xfrm>
            <a:off x="0" y="0"/>
            <a:ext cx="9394825" cy="5853113"/>
          </a:xfrm>
          <a:prstGeom prst="rect">
            <a:avLst/>
          </a:prstGeom>
          <a:noFill/>
          <a:ln w="9525">
            <a:noFill/>
            <a:miter lim="800000"/>
            <a:headEnd/>
            <a:tailEnd/>
          </a:ln>
        </p:spPr>
      </p:pic>
      <p:sp>
        <p:nvSpPr>
          <p:cNvPr id="4" name="TextBox 3"/>
          <p:cNvSpPr txBox="1">
            <a:spLocks noChangeArrowheads="1"/>
          </p:cNvSpPr>
          <p:nvPr/>
        </p:nvSpPr>
        <p:spPr bwMode="auto">
          <a:xfrm>
            <a:off x="533400" y="3276600"/>
            <a:ext cx="8229600" cy="1754188"/>
          </a:xfrm>
          <a:prstGeom prst="rect">
            <a:avLst/>
          </a:prstGeom>
          <a:solidFill>
            <a:schemeClr val="accent1"/>
          </a:solidFill>
          <a:ln w="9525">
            <a:noFill/>
            <a:miter lim="800000"/>
            <a:headEnd/>
            <a:tailEnd/>
          </a:ln>
        </p:spPr>
        <p:txBody>
          <a:bodyPr>
            <a:spAutoFit/>
          </a:bodyPr>
          <a:lstStyle/>
          <a:p>
            <a:pPr algn="ctr"/>
            <a:r>
              <a:rPr lang="en-US" altLang="en-US" sz="3600">
                <a:latin typeface="Calibri" pitchFamily="34" charset="0"/>
              </a:rPr>
              <a:t>55/338 (16%) </a:t>
            </a:r>
            <a:r>
              <a:rPr lang="en-US" altLang="en-US" sz="3600">
                <a:latin typeface="Calibri" pitchFamily="34" charset="0"/>
                <a:sym typeface="Wingdings" pitchFamily="2" charset="2"/>
              </a:rPr>
              <a:t> n</a:t>
            </a:r>
            <a:r>
              <a:rPr lang="en-US" altLang="en-US" sz="3600">
                <a:latin typeface="Calibri" pitchFamily="34" charset="0"/>
              </a:rPr>
              <a:t>ot improved </a:t>
            </a:r>
            <a:br>
              <a:rPr lang="en-US" altLang="en-US" sz="3600">
                <a:latin typeface="Calibri" pitchFamily="34" charset="0"/>
              </a:rPr>
            </a:br>
            <a:r>
              <a:rPr lang="en-US" altLang="en-US" sz="3600">
                <a:latin typeface="Calibri" pitchFamily="34" charset="0"/>
              </a:rPr>
              <a:t>of whom only 21 (38%)  </a:t>
            </a:r>
            <a:br>
              <a:rPr lang="en-US" altLang="en-US" sz="3600">
                <a:latin typeface="Calibri" pitchFamily="34" charset="0"/>
              </a:rPr>
            </a:br>
            <a:r>
              <a:rPr lang="en-US" altLang="en-US" sz="3600">
                <a:latin typeface="Calibri" pitchFamily="34" charset="0"/>
              </a:rPr>
              <a:t> had contacted any clinician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457200" y="274638"/>
            <a:ext cx="8458200" cy="1143000"/>
          </a:xfrm>
        </p:spPr>
        <p:txBody>
          <a:bodyPr/>
          <a:lstStyle/>
          <a:p>
            <a:pPr eaLnBrk="1" hangingPunct="1"/>
            <a:r>
              <a:rPr lang="en-US" altLang="en-US" smtClean="0"/>
              <a:t>Feedback –Key Role in Safety</a:t>
            </a:r>
          </a:p>
        </p:txBody>
      </p:sp>
      <p:sp>
        <p:nvSpPr>
          <p:cNvPr id="66563" name="Content Placeholder 2"/>
          <p:cNvSpPr>
            <a:spLocks noGrp="1"/>
          </p:cNvSpPr>
          <p:nvPr>
            <p:ph idx="1"/>
          </p:nvPr>
        </p:nvSpPr>
        <p:spPr>
          <a:xfrm>
            <a:off x="152400" y="1371600"/>
            <a:ext cx="9220200" cy="4724400"/>
          </a:xfrm>
        </p:spPr>
        <p:txBody>
          <a:bodyPr rtlCol="0">
            <a:normAutofit fontScale="85000" lnSpcReduction="20000"/>
          </a:bodyPr>
          <a:lstStyle/>
          <a:p>
            <a:pPr eaLnBrk="1" fontAlgn="auto" hangingPunct="1">
              <a:spcAft>
                <a:spcPts val="0"/>
              </a:spcAft>
              <a:buFont typeface="Arial" pitchFamily="34" charset="0"/>
              <a:buChar char="•"/>
              <a:defRPr/>
            </a:pPr>
            <a:r>
              <a:rPr lang="en-US" altLang="en-US" sz="3500" dirty="0" smtClean="0"/>
              <a:t>Structural commitment patient role to play</a:t>
            </a:r>
          </a:p>
          <a:p>
            <a:pPr eaLnBrk="1" fontAlgn="auto" hangingPunct="1">
              <a:spcAft>
                <a:spcPts val="0"/>
              </a:spcAft>
              <a:buFont typeface="Arial" pitchFamily="34" charset="0"/>
              <a:buChar char="•"/>
              <a:defRPr/>
            </a:pPr>
            <a:r>
              <a:rPr lang="en-US" altLang="en-US" sz="3500" dirty="0" smtClean="0"/>
              <a:t>Embodies/conveys message: uncertainty, caring, reassurance, access if needed  </a:t>
            </a:r>
          </a:p>
          <a:p>
            <a:pPr eaLnBrk="1" fontAlgn="auto" hangingPunct="1">
              <a:spcAft>
                <a:spcPts val="0"/>
              </a:spcAft>
              <a:buFont typeface="Arial" pitchFamily="34" charset="0"/>
              <a:buChar char="•"/>
              <a:defRPr/>
            </a:pPr>
            <a:r>
              <a:rPr lang="en-US" altLang="en-US" sz="3500" dirty="0" smtClean="0"/>
              <a:t>Allows deployment of test of time, more conservative diagnosis </a:t>
            </a:r>
          </a:p>
          <a:p>
            <a:pPr eaLnBrk="1" fontAlgn="auto" hangingPunct="1">
              <a:spcAft>
                <a:spcPts val="0"/>
              </a:spcAft>
              <a:buFont typeface="Arial" pitchFamily="34" charset="0"/>
              <a:buChar char="•"/>
              <a:defRPr/>
            </a:pPr>
            <a:r>
              <a:rPr lang="en-US" altLang="en-US" sz="3500" dirty="0" smtClean="0"/>
              <a:t>Enables differential diagnosis</a:t>
            </a:r>
          </a:p>
          <a:p>
            <a:pPr eaLnBrk="1" fontAlgn="auto" hangingPunct="1">
              <a:spcAft>
                <a:spcPts val="0"/>
              </a:spcAft>
              <a:buFont typeface="Arial" pitchFamily="34" charset="0"/>
              <a:buChar char="•"/>
              <a:defRPr/>
            </a:pPr>
            <a:r>
              <a:rPr lang="en-US" altLang="en-US" sz="3500" dirty="0" smtClean="0"/>
              <a:t>Emphasizes that disease is dynamic </a:t>
            </a:r>
          </a:p>
          <a:p>
            <a:pPr eaLnBrk="1" fontAlgn="auto" hangingPunct="1">
              <a:spcAft>
                <a:spcPts val="0"/>
              </a:spcAft>
              <a:buFont typeface="Arial" pitchFamily="34" charset="0"/>
              <a:buChar char="•"/>
              <a:defRPr/>
            </a:pPr>
            <a:r>
              <a:rPr lang="en-US" altLang="en-US" sz="3500" dirty="0" smtClean="0"/>
              <a:t>Reinforces culture of learning &amp; improvement</a:t>
            </a:r>
          </a:p>
          <a:p>
            <a:pPr eaLnBrk="1" fontAlgn="auto" hangingPunct="1">
              <a:spcAft>
                <a:spcPts val="0"/>
              </a:spcAft>
              <a:buFont typeface="Arial" pitchFamily="34" charset="0"/>
              <a:buChar char="•"/>
              <a:defRPr/>
            </a:pPr>
            <a:r>
              <a:rPr lang="en-US" altLang="en-US" sz="3500" dirty="0" smtClean="0"/>
              <a:t>Illustrates how much disease is self limited</a:t>
            </a:r>
          </a:p>
          <a:p>
            <a:pPr eaLnBrk="1" fontAlgn="auto" hangingPunct="1">
              <a:spcAft>
                <a:spcPts val="0"/>
              </a:spcAft>
              <a:buFont typeface="Arial" pitchFamily="34" charset="0"/>
              <a:buChar char="•"/>
              <a:defRPr/>
            </a:pPr>
            <a:r>
              <a:rPr lang="en-US" altLang="en-US" sz="3500" dirty="0" smtClean="0"/>
              <a:t>Makes invisible missed diagnoses visible</a:t>
            </a:r>
          </a:p>
          <a:p>
            <a:pPr eaLnBrk="1" fontAlgn="auto" hangingPunct="1">
              <a:spcAft>
                <a:spcPts val="0"/>
              </a:spcAft>
              <a:buFont typeface="Arial" pitchFamily="34" charset="0"/>
              <a:buChar char="•"/>
              <a:defRPr/>
            </a:pPr>
            <a:endParaRPr lang="en-US" altLang="en-US" dirty="0" smtClean="0"/>
          </a:p>
          <a:p>
            <a:pPr eaLnBrk="1" fontAlgn="auto" hangingPunct="1">
              <a:spcAft>
                <a:spcPts val="0"/>
              </a:spcAft>
              <a:buFont typeface="Arial" pitchFamily="34" charset="0"/>
              <a:buChar char="•"/>
              <a:defRPr/>
            </a:pPr>
            <a:endParaRPr lang="en-US" altLang="en-US" dirty="0" smtClean="0"/>
          </a:p>
          <a:p>
            <a:pPr eaLnBrk="1" fontAlgn="auto" hangingPunct="1">
              <a:spcAft>
                <a:spcPts val="0"/>
              </a:spcAft>
              <a:buFont typeface="Arial" pitchFamily="34" charset="0"/>
              <a:buChar char="•"/>
              <a:defRPr/>
            </a:pPr>
            <a:endParaRPr lang="en-US" altLang="en-US" dirty="0" smtClean="0"/>
          </a:p>
        </p:txBody>
      </p:sp>
      <p:sp>
        <p:nvSpPr>
          <p:cNvPr id="66564" name="Slide Number Placeholder 3"/>
          <p:cNvSpPr>
            <a:spLocks noGrp="1"/>
          </p:cNvSpPr>
          <p:nvPr>
            <p:ph type="sldNum" sz="quarter" idx="12"/>
          </p:nvPr>
        </p:nvSpPr>
        <p:spPr/>
        <p:txBody>
          <a:bodyPr/>
          <a:lstStyle/>
          <a:p>
            <a:pPr>
              <a:defRPr/>
            </a:pPr>
            <a:fld id="{8971F6B8-533C-485A-8FE8-615119796DFD}" type="slidenum">
              <a:rPr lang="en-US" altLang="en-US">
                <a:latin typeface="Arial" pitchFamily="34" charset="0"/>
              </a:rPr>
              <a:pPr>
                <a:defRPr/>
              </a:pPr>
              <a:t>56</a:t>
            </a:fld>
            <a:endParaRPr lang="en-US" altLang="en-US">
              <a:latin typeface="Arial"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idx="4294967295"/>
          </p:nvPr>
        </p:nvSpPr>
        <p:spPr>
          <a:xfrm>
            <a:off x="457200" y="152400"/>
            <a:ext cx="8229600" cy="1143000"/>
          </a:xfrm>
        </p:spPr>
        <p:txBody>
          <a:bodyPr/>
          <a:lstStyle/>
          <a:p>
            <a:pPr eaLnBrk="1" hangingPunct="1"/>
            <a:r>
              <a:rPr lang="en-US" altLang="pt-BR" dirty="0" smtClean="0"/>
              <a:t>Examples of Feedback Learning</a:t>
            </a:r>
          </a:p>
        </p:txBody>
      </p:sp>
      <p:sp>
        <p:nvSpPr>
          <p:cNvPr id="3" name="Content Placeholder 2"/>
          <p:cNvSpPr>
            <a:spLocks noGrp="1"/>
          </p:cNvSpPr>
          <p:nvPr>
            <p:ph idx="4294967295"/>
          </p:nvPr>
        </p:nvSpPr>
        <p:spPr>
          <a:xfrm>
            <a:off x="152400" y="1295400"/>
            <a:ext cx="8839200" cy="5562600"/>
          </a:xfrm>
          <a:extLst/>
        </p:spPr>
        <p:txBody>
          <a:bodyPr numCol="2" rtlCol="0">
            <a:noAutofit/>
          </a:bodyPr>
          <a:lstStyle/>
          <a:p>
            <a:pPr marL="514350" indent="-514350" eaLnBrk="1" fontAlgn="auto" hangingPunct="1">
              <a:spcAft>
                <a:spcPts val="0"/>
              </a:spcAft>
              <a:buFontTx/>
              <a:buNone/>
              <a:defRPr/>
            </a:pPr>
            <a:r>
              <a:rPr lang="en-US" sz="2000" dirty="0" smtClean="0"/>
              <a:t>Feeding back to upstream hospital </a:t>
            </a:r>
          </a:p>
          <a:p>
            <a:pPr marL="514350" indent="-514350" eaLnBrk="1" fontAlgn="auto" hangingPunct="1">
              <a:spcAft>
                <a:spcPts val="0"/>
              </a:spcAft>
              <a:buFontTx/>
              <a:buNone/>
              <a:defRPr/>
            </a:pPr>
            <a:r>
              <a:rPr lang="en-US" sz="2000" dirty="0" smtClean="0"/>
              <a:t>	- </a:t>
            </a:r>
            <a:r>
              <a:rPr lang="en-US" sz="1600" dirty="0" smtClean="0"/>
              <a:t>spinal epidural abscess</a:t>
            </a:r>
          </a:p>
          <a:p>
            <a:pPr marL="514350" indent="-514350" eaLnBrk="1" fontAlgn="auto" hangingPunct="1">
              <a:spcAft>
                <a:spcPts val="0"/>
              </a:spcAft>
              <a:buFontTx/>
              <a:buNone/>
              <a:defRPr/>
            </a:pPr>
            <a:endParaRPr lang="en-US" sz="1050" dirty="0" smtClean="0"/>
          </a:p>
          <a:p>
            <a:pPr marL="514350" indent="-514350" eaLnBrk="1" fontAlgn="auto" hangingPunct="1">
              <a:spcAft>
                <a:spcPts val="0"/>
              </a:spcAft>
              <a:buFontTx/>
              <a:buNone/>
              <a:defRPr/>
            </a:pPr>
            <a:r>
              <a:rPr lang="en-US" sz="2000" dirty="0" smtClean="0"/>
              <a:t>IVR follow-up post urgent care visit </a:t>
            </a:r>
          </a:p>
          <a:p>
            <a:pPr marL="514350" indent="-514350" eaLnBrk="1" fontAlgn="auto" hangingPunct="1">
              <a:spcAft>
                <a:spcPts val="0"/>
              </a:spcAft>
              <a:buFontTx/>
              <a:buNone/>
              <a:defRPr/>
            </a:pPr>
            <a:r>
              <a:rPr lang="en-US" sz="2000" dirty="0"/>
              <a:t>	</a:t>
            </a:r>
            <a:r>
              <a:rPr lang="en-US" sz="2000" dirty="0" smtClean="0"/>
              <a:t>- </a:t>
            </a:r>
            <a:r>
              <a:rPr lang="en-US" sz="1600" dirty="0" smtClean="0"/>
              <a:t>UAB </a:t>
            </a:r>
            <a:r>
              <a:rPr lang="en-US" sz="1600" dirty="0" err="1" smtClean="0"/>
              <a:t>Berner</a:t>
            </a:r>
            <a:r>
              <a:rPr lang="en-US" sz="1600" dirty="0" smtClean="0"/>
              <a:t> project</a:t>
            </a:r>
          </a:p>
          <a:p>
            <a:pPr marL="514350" indent="-514350" eaLnBrk="1" fontAlgn="auto" hangingPunct="1">
              <a:spcAft>
                <a:spcPts val="0"/>
              </a:spcAft>
              <a:buFontTx/>
              <a:buNone/>
              <a:defRPr/>
            </a:pPr>
            <a:endParaRPr lang="en-US" sz="1000" dirty="0" smtClean="0"/>
          </a:p>
          <a:p>
            <a:pPr marL="514350" indent="-514350" eaLnBrk="1" fontAlgn="auto" hangingPunct="1">
              <a:spcAft>
                <a:spcPts val="0"/>
              </a:spcAft>
              <a:buFontTx/>
              <a:buNone/>
              <a:defRPr/>
            </a:pPr>
            <a:r>
              <a:rPr lang="es-ES" sz="2000" dirty="0" err="1" smtClean="0"/>
              <a:t>Dedicated</a:t>
            </a:r>
            <a:r>
              <a:rPr lang="es-ES" sz="2000" dirty="0" smtClean="0"/>
              <a:t> Dx Error M&amp;M</a:t>
            </a:r>
          </a:p>
          <a:p>
            <a:pPr marL="514350" indent="-514350" eaLnBrk="1" fontAlgn="auto" hangingPunct="1">
              <a:spcAft>
                <a:spcPts val="0"/>
              </a:spcAft>
              <a:buFontTx/>
              <a:buNone/>
              <a:defRPr/>
            </a:pPr>
            <a:r>
              <a:rPr lang="es-ES" sz="2000" dirty="0" smtClean="0"/>
              <a:t>	</a:t>
            </a:r>
            <a:endParaRPr lang="es-ES" sz="1000" dirty="0" smtClean="0"/>
          </a:p>
          <a:p>
            <a:pPr marL="514350" indent="-514350" eaLnBrk="1" fontAlgn="auto" hangingPunct="1">
              <a:spcAft>
                <a:spcPts val="0"/>
              </a:spcAft>
              <a:buFontTx/>
              <a:buNone/>
              <a:defRPr/>
            </a:pPr>
            <a:r>
              <a:rPr lang="en-US" sz="2000" dirty="0" smtClean="0"/>
              <a:t>Autopsy Feedback </a:t>
            </a:r>
          </a:p>
          <a:p>
            <a:pPr marL="514350" indent="-514350" eaLnBrk="1" fontAlgn="auto" hangingPunct="1">
              <a:spcAft>
                <a:spcPts val="0"/>
              </a:spcAft>
              <a:buFontTx/>
              <a:buNone/>
              <a:defRPr/>
            </a:pPr>
            <a:r>
              <a:rPr lang="en-US" sz="2000" dirty="0" smtClean="0"/>
              <a:t>	- </a:t>
            </a:r>
            <a:r>
              <a:rPr lang="en-US" sz="1600" dirty="0" smtClean="0"/>
              <a:t>7/32 MDs aware disseminated CMV</a:t>
            </a:r>
          </a:p>
          <a:p>
            <a:pPr marL="514350" indent="-514350" eaLnBrk="1" fontAlgn="auto" hangingPunct="1">
              <a:spcAft>
                <a:spcPts val="0"/>
              </a:spcAft>
              <a:buFontTx/>
              <a:buNone/>
              <a:defRPr/>
            </a:pPr>
            <a:endParaRPr lang="en-US" sz="1000" dirty="0" smtClean="0"/>
          </a:p>
          <a:p>
            <a:pPr marL="514350" indent="-514350" eaLnBrk="1" fontAlgn="auto" hangingPunct="1">
              <a:spcAft>
                <a:spcPts val="0"/>
              </a:spcAft>
              <a:buFontTx/>
              <a:buNone/>
              <a:defRPr/>
            </a:pPr>
            <a:r>
              <a:rPr lang="en-US" sz="2000" dirty="0" smtClean="0"/>
              <a:t>ED residents post admission tracking</a:t>
            </a:r>
          </a:p>
          <a:p>
            <a:pPr marL="514350" indent="-514350" eaLnBrk="1" fontAlgn="auto" hangingPunct="1">
              <a:spcAft>
                <a:spcPts val="0"/>
              </a:spcAft>
              <a:buFontTx/>
              <a:buNone/>
              <a:defRPr/>
            </a:pPr>
            <a:endParaRPr lang="en-US" sz="1400" dirty="0" smtClean="0"/>
          </a:p>
          <a:p>
            <a:pPr marL="514350" indent="-514350" eaLnBrk="1" fontAlgn="auto" hangingPunct="1">
              <a:spcAft>
                <a:spcPts val="0"/>
              </a:spcAft>
              <a:buFontTx/>
              <a:buNone/>
              <a:defRPr/>
            </a:pPr>
            <a:r>
              <a:rPr lang="en-US" sz="2000" dirty="0" smtClean="0"/>
              <a:t>Feedback to previous service</a:t>
            </a:r>
          </a:p>
          <a:p>
            <a:pPr marL="514350" indent="-514350" eaLnBrk="1" fontAlgn="auto" hangingPunct="1">
              <a:spcAft>
                <a:spcPts val="0"/>
              </a:spcAft>
              <a:buFontTx/>
              <a:buNone/>
              <a:defRPr/>
            </a:pPr>
            <a:endParaRPr lang="en-US" sz="2000" dirty="0" smtClean="0"/>
          </a:p>
          <a:p>
            <a:pPr marL="514350" indent="-514350" eaLnBrk="1" fontAlgn="auto" hangingPunct="1">
              <a:spcAft>
                <a:spcPts val="0"/>
              </a:spcAft>
              <a:buFontTx/>
              <a:buNone/>
              <a:defRPr/>
            </a:pPr>
            <a:endParaRPr lang="en-US" sz="2000" dirty="0" smtClean="0"/>
          </a:p>
          <a:p>
            <a:pPr marL="514350" indent="-514350" eaLnBrk="1" fontAlgn="auto" hangingPunct="1">
              <a:spcAft>
                <a:spcPts val="0"/>
              </a:spcAft>
              <a:buFontTx/>
              <a:buNone/>
              <a:defRPr/>
            </a:pPr>
            <a:endParaRPr lang="en-US" sz="2000" dirty="0" smtClean="0"/>
          </a:p>
          <a:p>
            <a:pPr marL="514350" indent="-514350" eaLnBrk="1" fontAlgn="auto" hangingPunct="1">
              <a:spcAft>
                <a:spcPts val="0"/>
              </a:spcAft>
              <a:buFontTx/>
              <a:buNone/>
              <a:defRPr/>
            </a:pPr>
            <a:endParaRPr lang="en-US" sz="2000" dirty="0" smtClean="0"/>
          </a:p>
          <a:p>
            <a:pPr marL="514350" indent="-514350" eaLnBrk="1" fontAlgn="auto" hangingPunct="1">
              <a:spcAft>
                <a:spcPts val="0"/>
              </a:spcAft>
              <a:buFontTx/>
              <a:buNone/>
              <a:defRPr/>
            </a:pPr>
            <a:r>
              <a:rPr lang="en-US" sz="2000" dirty="0" smtClean="0"/>
              <a:t>Tracking persistent mysteries</a:t>
            </a:r>
          </a:p>
          <a:p>
            <a:pPr marL="514350" indent="-514350" eaLnBrk="1" fontAlgn="auto" hangingPunct="1">
              <a:spcAft>
                <a:spcPts val="0"/>
              </a:spcAft>
              <a:buFontTx/>
              <a:buNone/>
              <a:defRPr/>
            </a:pPr>
            <a:endParaRPr lang="en-US" sz="900" dirty="0"/>
          </a:p>
          <a:p>
            <a:pPr marL="514350" indent="-514350" eaLnBrk="1" fontAlgn="auto" hangingPunct="1">
              <a:spcAft>
                <a:spcPts val="0"/>
              </a:spcAft>
              <a:buFontTx/>
              <a:buNone/>
              <a:defRPr/>
            </a:pPr>
            <a:r>
              <a:rPr lang="en-US" sz="2000" dirty="0" smtClean="0"/>
              <a:t>Chart correction by patients</a:t>
            </a:r>
          </a:p>
          <a:p>
            <a:pPr marL="514350" indent="-514350" eaLnBrk="1" fontAlgn="auto" hangingPunct="1">
              <a:spcAft>
                <a:spcPts val="0"/>
              </a:spcAft>
              <a:buFontTx/>
              <a:buNone/>
              <a:defRPr/>
            </a:pPr>
            <a:endParaRPr lang="en-US" sz="900" dirty="0" smtClean="0"/>
          </a:p>
          <a:p>
            <a:pPr marL="514350" indent="-514350" eaLnBrk="1" fontAlgn="auto" hangingPunct="1">
              <a:spcAft>
                <a:spcPts val="0"/>
              </a:spcAft>
              <a:buFontTx/>
              <a:buNone/>
              <a:defRPr/>
            </a:pPr>
            <a:r>
              <a:rPr lang="en-US" sz="2000" dirty="0" smtClean="0"/>
              <a:t>Radiology/pathology</a:t>
            </a:r>
          </a:p>
          <a:p>
            <a:pPr marL="514350" indent="-514350" eaLnBrk="1" fontAlgn="auto" hangingPunct="1">
              <a:spcAft>
                <a:spcPts val="0"/>
              </a:spcAft>
              <a:buFontTx/>
              <a:buNone/>
              <a:defRPr/>
            </a:pPr>
            <a:r>
              <a:rPr lang="en-US" sz="2000" dirty="0"/>
              <a:t>	</a:t>
            </a:r>
            <a:r>
              <a:rPr lang="en-US" sz="2000" dirty="0" smtClean="0"/>
              <a:t>- </a:t>
            </a:r>
            <a:r>
              <a:rPr lang="en-US" sz="1600" dirty="0" smtClean="0"/>
              <a:t>systematic second reviews</a:t>
            </a:r>
          </a:p>
          <a:p>
            <a:pPr marL="514350" indent="-514350" eaLnBrk="1" fontAlgn="auto" hangingPunct="1">
              <a:spcAft>
                <a:spcPts val="0"/>
              </a:spcAft>
              <a:buFontTx/>
              <a:buNone/>
              <a:defRPr/>
            </a:pPr>
            <a:endParaRPr lang="en-US" sz="1000" dirty="0" smtClean="0"/>
          </a:p>
          <a:p>
            <a:pPr marL="514350" indent="-514350" eaLnBrk="1" fontAlgn="auto" hangingPunct="1">
              <a:spcAft>
                <a:spcPts val="0"/>
              </a:spcAft>
              <a:buFontTx/>
              <a:buNone/>
              <a:defRPr/>
            </a:pPr>
            <a:r>
              <a:rPr lang="en-US" sz="2000" dirty="0" smtClean="0"/>
              <a:t>2</a:t>
            </a:r>
            <a:r>
              <a:rPr lang="en-US" sz="2000" baseline="30000" dirty="0" smtClean="0"/>
              <a:t>nd</a:t>
            </a:r>
            <a:r>
              <a:rPr lang="en-US" sz="2000" dirty="0" smtClean="0"/>
              <a:t> opinion cases</a:t>
            </a:r>
          </a:p>
          <a:p>
            <a:pPr marL="514350" indent="-514350" eaLnBrk="1" fontAlgn="auto" hangingPunct="1">
              <a:spcAft>
                <a:spcPts val="0"/>
              </a:spcAft>
              <a:buFontTx/>
              <a:buNone/>
              <a:defRPr/>
            </a:pPr>
            <a:r>
              <a:rPr lang="en-US" sz="2000" dirty="0"/>
              <a:t>	</a:t>
            </a:r>
            <a:r>
              <a:rPr lang="en-US" sz="2000" dirty="0" smtClean="0"/>
              <a:t>- </a:t>
            </a:r>
            <a:r>
              <a:rPr lang="en-US" sz="1600" dirty="0" smtClean="0"/>
              <a:t>Best Doctors dx changed</a:t>
            </a:r>
          </a:p>
          <a:p>
            <a:pPr marL="514350" indent="-514350" eaLnBrk="1" fontAlgn="auto" hangingPunct="1">
              <a:spcAft>
                <a:spcPts val="0"/>
              </a:spcAft>
              <a:buFontTx/>
              <a:buNone/>
              <a:defRPr/>
            </a:pPr>
            <a:endParaRPr lang="en-US" sz="900" dirty="0" smtClean="0"/>
          </a:p>
          <a:p>
            <a:pPr marL="514350" indent="-514350" eaLnBrk="1" fontAlgn="auto" hangingPunct="1">
              <a:spcAft>
                <a:spcPts val="0"/>
              </a:spcAft>
              <a:buFontTx/>
              <a:buNone/>
              <a:defRPr/>
            </a:pPr>
            <a:r>
              <a:rPr lang="en-US" sz="2000" dirty="0" smtClean="0"/>
              <a:t>Linking lab and pharmacy data</a:t>
            </a:r>
          </a:p>
          <a:p>
            <a:pPr marL="514350" indent="-514350" eaLnBrk="1" fontAlgn="auto" hangingPunct="1">
              <a:spcAft>
                <a:spcPts val="0"/>
              </a:spcAft>
              <a:buFontTx/>
              <a:buNone/>
              <a:defRPr/>
            </a:pPr>
            <a:r>
              <a:rPr lang="en-US" sz="2000" dirty="0"/>
              <a:t>	</a:t>
            </a:r>
            <a:r>
              <a:rPr lang="en-US" sz="2000" dirty="0" smtClean="0"/>
              <a:t>- </a:t>
            </a:r>
            <a:r>
              <a:rPr lang="en-US" sz="1600" dirty="0" smtClean="0"/>
              <a:t>to find signal of errors (missed ↑ TSH) </a:t>
            </a:r>
          </a:p>
          <a:p>
            <a:pPr marL="514350" indent="-514350" eaLnBrk="1" fontAlgn="auto" hangingPunct="1">
              <a:spcAft>
                <a:spcPts val="0"/>
              </a:spcAft>
              <a:buFontTx/>
              <a:buNone/>
              <a:defRPr/>
            </a:pPr>
            <a:endParaRPr lang="en-US" sz="900" dirty="0" smtClean="0"/>
          </a:p>
          <a:p>
            <a:pPr marL="514350" indent="-514350" eaLnBrk="1" fontAlgn="auto" hangingPunct="1">
              <a:spcAft>
                <a:spcPts val="0"/>
              </a:spcAft>
              <a:buFontTx/>
              <a:buNone/>
              <a:defRPr/>
            </a:pPr>
            <a:r>
              <a:rPr lang="en-US" sz="2000" dirty="0" smtClean="0"/>
              <a:t>Urgent care</a:t>
            </a:r>
          </a:p>
          <a:p>
            <a:pPr marL="514350" indent="-514350" eaLnBrk="1" fontAlgn="auto" hangingPunct="1">
              <a:spcAft>
                <a:spcPts val="0"/>
              </a:spcAft>
              <a:buFontTx/>
              <a:buNone/>
              <a:defRPr/>
            </a:pPr>
            <a:r>
              <a:rPr lang="en-US" sz="2000" dirty="0"/>
              <a:t>	</a:t>
            </a:r>
            <a:r>
              <a:rPr lang="en-US" sz="2000" dirty="0" smtClean="0"/>
              <a:t>- </a:t>
            </a:r>
            <a:r>
              <a:rPr lang="en-US" sz="1600" dirty="0" smtClean="0"/>
              <a:t>call back f/up systems </a:t>
            </a:r>
          </a:p>
          <a:p>
            <a:pPr marL="514350" indent="-514350" eaLnBrk="1" fontAlgn="auto" hangingPunct="1">
              <a:spcAft>
                <a:spcPts val="0"/>
              </a:spcAft>
              <a:buFontTx/>
              <a:buNone/>
              <a:defRPr/>
            </a:pPr>
            <a:endParaRPr lang="en-US" sz="900" dirty="0" smtClean="0"/>
          </a:p>
          <a:p>
            <a:pPr marL="514350" indent="-514350" eaLnBrk="1" fontAlgn="auto" hangingPunct="1">
              <a:spcAft>
                <a:spcPts val="0"/>
              </a:spcAft>
              <a:buFontTx/>
              <a:buNone/>
              <a:defRPr/>
            </a:pPr>
            <a:r>
              <a:rPr lang="en-US" sz="2000" dirty="0" smtClean="0"/>
              <a:t>Malpractice</a:t>
            </a:r>
            <a:endParaRPr lang="en-US" sz="1800" dirty="0" smtClean="0"/>
          </a:p>
          <a:p>
            <a:pPr marL="514350" indent="-514350" eaLnBrk="1" fontAlgn="auto" hangingPunct="1">
              <a:spcAft>
                <a:spcPts val="0"/>
              </a:spcAft>
              <a:buFontTx/>
              <a:buNone/>
              <a:defRPr/>
            </a:pPr>
            <a:r>
              <a:rPr lang="en-US" sz="1800" dirty="0"/>
              <a:t>	</a:t>
            </a:r>
            <a:r>
              <a:rPr lang="en-US" sz="1800" dirty="0" smtClean="0"/>
              <a:t>- </a:t>
            </a:r>
            <a:r>
              <a:rPr lang="en-US" sz="1600" dirty="0" smtClean="0"/>
              <a:t>knock on the door</a:t>
            </a:r>
            <a:endParaRPr lang="en-US" sz="1800" dirty="0" smtClean="0"/>
          </a:p>
          <a:p>
            <a:pPr eaLnBrk="1" fontAlgn="auto" hangingPunct="1">
              <a:spcAft>
                <a:spcPts val="0"/>
              </a:spcAft>
              <a:buFont typeface="Arial" pitchFamily="34" charset="0"/>
              <a:buChar char="•"/>
              <a:defRPr/>
            </a:pPr>
            <a:endParaRPr lang="en-US" sz="2000" dirty="0" smtClean="0"/>
          </a:p>
        </p:txBody>
      </p:sp>
      <p:sp>
        <p:nvSpPr>
          <p:cNvPr id="60419"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7677C928-15AA-4E07-A59A-CFE7B65BD0D0}" type="slidenum">
              <a:rPr lang="en-US" altLang="pt-BR" sz="1400">
                <a:latin typeface="Calibri" pitchFamily="34" charset="0"/>
              </a:rPr>
              <a:pPr algn="r"/>
              <a:t>57</a:t>
            </a:fld>
            <a:endParaRPr lang="en-US" altLang="pt-BR" sz="1400">
              <a:latin typeface="Calibri"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altLang="en-US" dirty="0" smtClean="0"/>
              <a:t>Feedback- Challenges</a:t>
            </a:r>
          </a:p>
        </p:txBody>
      </p:sp>
      <p:sp>
        <p:nvSpPr>
          <p:cNvPr id="61442" name="Content Placeholder 2"/>
          <p:cNvSpPr>
            <a:spLocks noGrp="1"/>
          </p:cNvSpPr>
          <p:nvPr>
            <p:ph idx="1"/>
          </p:nvPr>
        </p:nvSpPr>
        <p:spPr/>
        <p:txBody>
          <a:bodyPr/>
          <a:lstStyle/>
          <a:p>
            <a:pPr eaLnBrk="1" hangingPunct="1"/>
            <a:r>
              <a:rPr lang="en-US" altLang="en-US" smtClean="0"/>
              <a:t>Effort, time, support required </a:t>
            </a:r>
          </a:p>
          <a:p>
            <a:pPr eaLnBrk="1" hangingPunct="1"/>
            <a:r>
              <a:rPr lang="en-US" altLang="en-US" smtClean="0"/>
              <a:t>Discontinuities </a:t>
            </a:r>
          </a:p>
          <a:p>
            <a:pPr eaLnBrk="1" hangingPunct="1"/>
            <a:r>
              <a:rPr lang="en-US" altLang="en-US" smtClean="0"/>
              <a:t>Can convey non-reassuring message  </a:t>
            </a:r>
          </a:p>
          <a:p>
            <a:pPr eaLnBrk="1" hangingPunct="1"/>
            <a:r>
              <a:rPr lang="en-US" altLang="en-US" smtClean="0"/>
              <a:t>Feedback fatigue</a:t>
            </a:r>
          </a:p>
          <a:p>
            <a:pPr eaLnBrk="1" hangingPunct="1"/>
            <a:r>
              <a:rPr lang="en-US" altLang="en-US" smtClean="0"/>
              <a:t>Non-response not always good predictor of misdiagnosis as multiple confounders</a:t>
            </a:r>
          </a:p>
          <a:p>
            <a:pPr eaLnBrk="1" hangingPunct="1"/>
            <a:r>
              <a:rPr lang="en-US" altLang="en-US" smtClean="0"/>
              <a:t>Tampering – form of availability bias </a:t>
            </a:r>
          </a:p>
        </p:txBody>
      </p:sp>
      <p:sp>
        <p:nvSpPr>
          <p:cNvPr id="68612" name="Slide Number Placeholder 3"/>
          <p:cNvSpPr>
            <a:spLocks noGrp="1"/>
          </p:cNvSpPr>
          <p:nvPr>
            <p:ph type="sldNum" sz="quarter" idx="12"/>
          </p:nvPr>
        </p:nvSpPr>
        <p:spPr/>
        <p:txBody>
          <a:bodyPr/>
          <a:lstStyle/>
          <a:p>
            <a:pPr>
              <a:defRPr/>
            </a:pPr>
            <a:fld id="{C3D64501-46FA-47B4-8655-9E86BB62A3DF}" type="slidenum">
              <a:rPr lang="en-US" altLang="en-US">
                <a:latin typeface="Arial" pitchFamily="34" charset="0"/>
              </a:rPr>
              <a:pPr>
                <a:defRPr/>
              </a:pPr>
              <a:t>58</a:t>
            </a:fld>
            <a:endParaRPr lang="en-US" altLang="en-US">
              <a:latin typeface="Arial"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3"/>
          <p:cNvSpPr>
            <a:spLocks noGrp="1" noChangeArrowheads="1"/>
          </p:cNvSpPr>
          <p:nvPr>
            <p:ph type="body" idx="1"/>
          </p:nvPr>
        </p:nvSpPr>
        <p:spPr>
          <a:xfrm>
            <a:off x="381000" y="1295400"/>
            <a:ext cx="8229600" cy="4525963"/>
          </a:xfrm>
        </p:spPr>
        <p:txBody>
          <a:bodyPr/>
          <a:lstStyle/>
          <a:p>
            <a:pPr eaLnBrk="1" hangingPunct="1">
              <a:buClr>
                <a:schemeClr val="tx1"/>
              </a:buClr>
              <a:buFontTx/>
              <a:buNone/>
            </a:pPr>
            <a:r>
              <a:rPr lang="en-US" altLang="en-US" sz="2200" u="sng" smtClean="0"/>
              <a:t>1. Essential Data Elements -</a:t>
            </a:r>
            <a:r>
              <a:rPr lang="en-US" altLang="en-US" sz="2200" smtClean="0"/>
              <a:t> Elements of Hx, P.exam, tests data that should be reliably obtained for </a:t>
            </a:r>
            <a:r>
              <a:rPr lang="en-US" altLang="en-US" sz="2200" i="1" smtClean="0"/>
              <a:t>every</a:t>
            </a:r>
            <a:r>
              <a:rPr lang="en-US" altLang="en-US" sz="2200" smtClean="0"/>
              <a:t> pt presenting with given sx. In many situations can reliably be done w/ computer questionnaire. </a:t>
            </a:r>
            <a:br>
              <a:rPr lang="en-US" altLang="en-US" sz="2200" smtClean="0"/>
            </a:br>
            <a:endParaRPr lang="en-US" altLang="en-US" sz="2200" u="sng" smtClean="0"/>
          </a:p>
          <a:p>
            <a:pPr eaLnBrk="1" hangingPunct="1">
              <a:buClr>
                <a:schemeClr val="tx1"/>
              </a:buClr>
              <a:buFontTx/>
              <a:buNone/>
            </a:pPr>
            <a:r>
              <a:rPr lang="en-US" altLang="en-US" sz="2200" u="sng" smtClean="0"/>
              <a:t>2. Don’t miss diagnoses</a:t>
            </a:r>
            <a:r>
              <a:rPr lang="en-US" altLang="en-US" sz="2200" smtClean="0"/>
              <a:t> –critical dx can present w/ sx that are fatal or have serious consequences if not recognized and rx promptly.  These dx should be considered in every patient with that symptom.  </a:t>
            </a:r>
            <a:br>
              <a:rPr lang="en-US" altLang="en-US" sz="2200" smtClean="0"/>
            </a:br>
            <a:endParaRPr lang="en-US" altLang="en-US" sz="2200" u="sng" smtClean="0"/>
          </a:p>
          <a:p>
            <a:pPr eaLnBrk="1" hangingPunct="1">
              <a:buClr>
                <a:schemeClr val="tx1"/>
              </a:buClr>
              <a:buFontTx/>
              <a:buNone/>
            </a:pPr>
            <a:r>
              <a:rPr lang="en-US" altLang="en-US" sz="2200" u="sng" smtClean="0"/>
              <a:t>3. Red flag symptoms- sx</a:t>
            </a:r>
            <a:r>
              <a:rPr lang="en-US" altLang="en-US" sz="2200" smtClean="0"/>
              <a:t> or findings (e.g. back pain with new urinary incontinence in cancer patient) that may indicate serious condition &amp; should lead to heightened suspicion/evaluation for don’t miss dx.</a:t>
            </a:r>
          </a:p>
        </p:txBody>
      </p:sp>
      <p:sp>
        <p:nvSpPr>
          <p:cNvPr id="62466" name="Text Box 4"/>
          <p:cNvSpPr txBox="1">
            <a:spLocks noChangeArrowheads="1"/>
          </p:cNvSpPr>
          <p:nvPr/>
        </p:nvSpPr>
        <p:spPr bwMode="auto">
          <a:xfrm>
            <a:off x="5029200" y="6216650"/>
            <a:ext cx="4114800" cy="581025"/>
          </a:xfrm>
          <a:prstGeom prst="rect">
            <a:avLst/>
          </a:prstGeom>
          <a:noFill/>
          <a:ln w="9525">
            <a:noFill/>
            <a:miter lim="800000"/>
            <a:headEnd/>
            <a:tailEnd/>
          </a:ln>
        </p:spPr>
        <p:txBody>
          <a:bodyPr>
            <a:spAutoFit/>
          </a:bodyPr>
          <a:lstStyle/>
          <a:p>
            <a:pPr>
              <a:spcBef>
                <a:spcPct val="50000"/>
              </a:spcBef>
            </a:pPr>
            <a:r>
              <a:rPr lang="en-US" altLang="en-US" sz="1600">
                <a:latin typeface="Calibri" pitchFamily="34" charset="0"/>
              </a:rPr>
              <a:t>Schiff &amp; Leape Acad Med 2012</a:t>
            </a:r>
            <a:br>
              <a:rPr lang="en-US" altLang="en-US" sz="1600">
                <a:latin typeface="Calibri" pitchFamily="34" charset="0"/>
              </a:rPr>
            </a:br>
            <a:r>
              <a:rPr lang="en-US" altLang="en-US" sz="1600">
                <a:latin typeface="Calibri" pitchFamily="34" charset="0"/>
              </a:rPr>
              <a:t>Schiff   BMJ Safety &amp;  Qual 2012</a:t>
            </a:r>
          </a:p>
        </p:txBody>
      </p:sp>
      <p:sp>
        <p:nvSpPr>
          <p:cNvPr id="62467" name="Text Box 8"/>
          <p:cNvSpPr txBox="1">
            <a:spLocks noChangeArrowheads="1"/>
          </p:cNvSpPr>
          <p:nvPr/>
        </p:nvSpPr>
        <p:spPr bwMode="auto">
          <a:xfrm>
            <a:off x="1447800" y="304800"/>
            <a:ext cx="6172200" cy="579438"/>
          </a:xfrm>
          <a:prstGeom prst="rect">
            <a:avLst/>
          </a:prstGeom>
          <a:noFill/>
          <a:ln w="9525">
            <a:noFill/>
            <a:miter lim="800000"/>
            <a:headEnd/>
            <a:tailEnd/>
          </a:ln>
        </p:spPr>
        <p:txBody>
          <a:bodyPr>
            <a:spAutoFit/>
          </a:bodyPr>
          <a:lstStyle/>
          <a:p>
            <a:pPr algn="ctr">
              <a:spcBef>
                <a:spcPct val="50000"/>
              </a:spcBef>
            </a:pPr>
            <a:r>
              <a:rPr lang="en-US" altLang="en-US" sz="3200" dirty="0">
                <a:solidFill>
                  <a:srgbClr val="3366FF"/>
                </a:solidFill>
                <a:latin typeface="Calibri" pitchFamily="34" charset="0"/>
              </a:rPr>
              <a:t>Diagnosis Essentials Checklist </a:t>
            </a:r>
          </a:p>
        </p:txBody>
      </p:sp>
      <p:sp>
        <p:nvSpPr>
          <p:cNvPr id="62469" name="Slide Number Placeholder 4"/>
          <p:cNvSpPr>
            <a:spLocks noGrp="1"/>
          </p:cNvSpPr>
          <p:nvPr>
            <p:ph type="sldNum" sz="quarter" idx="12"/>
          </p:nvPr>
        </p:nvSpPr>
        <p:spPr/>
        <p:txBody>
          <a:bodyPr/>
          <a:lstStyle/>
          <a:p>
            <a:pPr>
              <a:defRPr/>
            </a:pPr>
            <a:fld id="{6904ACDB-BB6D-420B-8E12-4218803B109C}" type="slidenum">
              <a:rPr lang="en-US" altLang="en-US"/>
              <a:pPr>
                <a:defRPr/>
              </a:pPr>
              <a:t>59</a:t>
            </a:fld>
            <a:endParaRPr lang="en-US" alt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a:xfrm>
            <a:off x="457200" y="-152400"/>
            <a:ext cx="8229600" cy="1143000"/>
          </a:xfrm>
        </p:spPr>
        <p:txBody>
          <a:bodyPr/>
          <a:lstStyle/>
          <a:p>
            <a:pPr eaLnBrk="1" hangingPunct="1"/>
            <a:r>
              <a:rPr lang="en-US" altLang="en-US" sz="4000" dirty="0" smtClean="0"/>
              <a:t>Fatigue Checklist (27 diagnoses)</a:t>
            </a:r>
          </a:p>
        </p:txBody>
      </p:sp>
      <p:sp>
        <p:nvSpPr>
          <p:cNvPr id="63490" name="TextBox 1"/>
          <p:cNvSpPr txBox="1">
            <a:spLocks noChangeArrowheads="1"/>
          </p:cNvSpPr>
          <p:nvPr/>
        </p:nvSpPr>
        <p:spPr bwMode="auto">
          <a:xfrm>
            <a:off x="5638800" y="2819400"/>
            <a:ext cx="2743200" cy="369888"/>
          </a:xfrm>
          <a:prstGeom prst="rect">
            <a:avLst/>
          </a:prstGeom>
          <a:noFill/>
          <a:ln w="9525">
            <a:noFill/>
            <a:miter lim="800000"/>
            <a:headEnd/>
            <a:tailEnd/>
          </a:ln>
        </p:spPr>
        <p:txBody>
          <a:bodyPr>
            <a:spAutoFit/>
          </a:bodyPr>
          <a:lstStyle/>
          <a:p>
            <a:endParaRPr lang="en-US" altLang="en-US">
              <a:latin typeface="Constantia" pitchFamily="18" charset="0"/>
            </a:endParaRPr>
          </a:p>
        </p:txBody>
      </p:sp>
      <p:sp>
        <p:nvSpPr>
          <p:cNvPr id="63491" name="TextBox 3"/>
          <p:cNvSpPr txBox="1">
            <a:spLocks noChangeArrowheads="1"/>
          </p:cNvSpPr>
          <p:nvPr/>
        </p:nvSpPr>
        <p:spPr bwMode="auto">
          <a:xfrm>
            <a:off x="5791200" y="3200400"/>
            <a:ext cx="2133600" cy="701675"/>
          </a:xfrm>
          <a:prstGeom prst="rect">
            <a:avLst/>
          </a:prstGeom>
          <a:noFill/>
          <a:ln w="9525">
            <a:noFill/>
            <a:miter lim="800000"/>
            <a:headEnd/>
            <a:tailEnd/>
          </a:ln>
        </p:spPr>
        <p:txBody>
          <a:bodyPr>
            <a:spAutoFit/>
          </a:bodyPr>
          <a:lstStyle/>
          <a:p>
            <a:r>
              <a:rPr lang="en-US" altLang="en-US" sz="2000">
                <a:latin typeface="Constantia" pitchFamily="18" charset="0"/>
              </a:rPr>
              <a:t>♠  Don’t miss</a:t>
            </a:r>
          </a:p>
          <a:p>
            <a:r>
              <a:rPr lang="en-US" altLang="en-US" sz="2000" b="1">
                <a:latin typeface="Constantia" pitchFamily="18" charset="0"/>
              </a:rPr>
              <a:t>*</a:t>
            </a:r>
            <a:r>
              <a:rPr lang="en-US" altLang="en-US" sz="2000">
                <a:latin typeface="Constantia" pitchFamily="18" charset="0"/>
              </a:rPr>
              <a:t>  Often missed</a:t>
            </a:r>
          </a:p>
        </p:txBody>
      </p:sp>
      <p:sp>
        <p:nvSpPr>
          <p:cNvPr id="63492" name="TextBox 5"/>
          <p:cNvSpPr txBox="1">
            <a:spLocks noChangeArrowheads="1"/>
          </p:cNvSpPr>
          <p:nvPr/>
        </p:nvSpPr>
        <p:spPr bwMode="auto">
          <a:xfrm rot="-5400000">
            <a:off x="68263" y="4198937"/>
            <a:ext cx="1479550" cy="396875"/>
          </a:xfrm>
          <a:prstGeom prst="rect">
            <a:avLst/>
          </a:prstGeom>
          <a:noFill/>
          <a:ln w="9525">
            <a:noFill/>
            <a:miter lim="800000"/>
            <a:headEnd/>
            <a:tailEnd/>
          </a:ln>
        </p:spPr>
        <p:txBody>
          <a:bodyPr>
            <a:spAutoFit/>
          </a:bodyPr>
          <a:lstStyle/>
          <a:p>
            <a:r>
              <a:rPr lang="en-US" altLang="en-US" sz="2000">
                <a:latin typeface="Constantia" pitchFamily="18" charset="0"/>
              </a:rPr>
              <a:t>Prevalence</a:t>
            </a:r>
          </a:p>
        </p:txBody>
      </p:sp>
      <p:sp>
        <p:nvSpPr>
          <p:cNvPr id="5" name="Up Arrow 4"/>
          <p:cNvSpPr/>
          <p:nvPr/>
        </p:nvSpPr>
        <p:spPr>
          <a:xfrm>
            <a:off x="762000" y="2743200"/>
            <a:ext cx="200025" cy="914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3494" name="Text Box 8"/>
          <p:cNvSpPr txBox="1">
            <a:spLocks noChangeArrowheads="1"/>
          </p:cNvSpPr>
          <p:nvPr/>
        </p:nvSpPr>
        <p:spPr bwMode="auto">
          <a:xfrm>
            <a:off x="5715000" y="6324600"/>
            <a:ext cx="2438400" cy="246063"/>
          </a:xfrm>
          <a:prstGeom prst="rect">
            <a:avLst/>
          </a:prstGeom>
          <a:noFill/>
          <a:ln w="9525">
            <a:noFill/>
            <a:miter lim="800000"/>
            <a:headEnd/>
            <a:tailEnd/>
          </a:ln>
        </p:spPr>
        <p:txBody>
          <a:bodyPr>
            <a:spAutoFit/>
          </a:bodyPr>
          <a:lstStyle/>
          <a:p>
            <a:pPr>
              <a:spcBef>
                <a:spcPct val="50000"/>
              </a:spcBef>
            </a:pPr>
            <a:r>
              <a:rPr lang="en-US" altLang="en-US" sz="1000">
                <a:latin typeface="Calibri" pitchFamily="34" charset="0"/>
              </a:rPr>
              <a:t>Ely  Acad Med 2010</a:t>
            </a:r>
          </a:p>
        </p:txBody>
      </p:sp>
      <p:sp>
        <p:nvSpPr>
          <p:cNvPr id="14" name="Content Placeholder 2"/>
          <p:cNvSpPr txBox="1">
            <a:spLocks/>
          </p:cNvSpPr>
          <p:nvPr/>
        </p:nvSpPr>
        <p:spPr bwMode="auto">
          <a:xfrm>
            <a:off x="1143000" y="685800"/>
            <a:ext cx="8001000" cy="5400675"/>
          </a:xfrm>
          <a:prstGeom prst="rect">
            <a:avLst/>
          </a:prstGeom>
          <a:noFill/>
          <a:ln>
            <a:noFill/>
          </a:ln>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lnSpc>
                <a:spcPct val="80000"/>
              </a:lnSpc>
              <a:buFontTx/>
              <a:buNone/>
              <a:defRPr/>
            </a:pPr>
            <a:endParaRPr lang="en-US" altLang="en-US" sz="1200" kern="0" dirty="0" smtClean="0">
              <a:solidFill>
                <a:srgbClr val="000000"/>
              </a:solidFill>
              <a:latin typeface="+mj-lt"/>
            </a:endParaRPr>
          </a:p>
          <a:p>
            <a:pPr marL="0" indent="0" eaLnBrk="1" hangingPunct="1">
              <a:lnSpc>
                <a:spcPct val="80000"/>
              </a:lnSpc>
              <a:buFontTx/>
              <a:buNone/>
              <a:defRPr/>
            </a:pPr>
            <a:r>
              <a:rPr lang="en-US" altLang="en-US" sz="1400" kern="0" dirty="0" smtClean="0">
                <a:solidFill>
                  <a:srgbClr val="000000"/>
                </a:solidFill>
                <a:latin typeface="+mj-lt"/>
              </a:rPr>
              <a:t>Obstructive sleep apnea</a:t>
            </a:r>
          </a:p>
          <a:p>
            <a:pPr marL="0" indent="0" eaLnBrk="1" hangingPunct="1">
              <a:lnSpc>
                <a:spcPct val="80000"/>
              </a:lnSpc>
              <a:buFontTx/>
              <a:buNone/>
              <a:defRPr/>
            </a:pPr>
            <a:r>
              <a:rPr lang="en-US" altLang="en-US" sz="1400" kern="0" dirty="0" smtClean="0">
                <a:solidFill>
                  <a:srgbClr val="000000"/>
                </a:solidFill>
                <a:latin typeface="+mj-lt"/>
              </a:rPr>
              <a:t>♠Depression, anxiety</a:t>
            </a:r>
          </a:p>
          <a:p>
            <a:pPr marL="0" indent="0" eaLnBrk="1" hangingPunct="1">
              <a:lnSpc>
                <a:spcPct val="80000"/>
              </a:lnSpc>
              <a:buFontTx/>
              <a:buNone/>
              <a:defRPr/>
            </a:pPr>
            <a:r>
              <a:rPr lang="en-US" altLang="en-US" sz="1400" kern="0" dirty="0" smtClean="0">
                <a:solidFill>
                  <a:srgbClr val="000000"/>
                </a:solidFill>
                <a:latin typeface="+mj-lt"/>
              </a:rPr>
              <a:t>Deconditioning</a:t>
            </a:r>
          </a:p>
          <a:p>
            <a:pPr marL="0" indent="0" eaLnBrk="1" hangingPunct="1">
              <a:lnSpc>
                <a:spcPct val="80000"/>
              </a:lnSpc>
              <a:buFontTx/>
              <a:buNone/>
              <a:defRPr/>
            </a:pPr>
            <a:r>
              <a:rPr lang="en-US" altLang="en-US" sz="1400" kern="0" dirty="0" smtClean="0">
                <a:solidFill>
                  <a:srgbClr val="000000"/>
                </a:solidFill>
                <a:latin typeface="+mj-lt"/>
              </a:rPr>
              <a:t>*Drugs (beta blocker, clonidine, alcohol)</a:t>
            </a:r>
          </a:p>
          <a:p>
            <a:pPr marL="0" indent="0" eaLnBrk="1" hangingPunct="1">
              <a:lnSpc>
                <a:spcPct val="80000"/>
              </a:lnSpc>
              <a:buFontTx/>
              <a:buNone/>
              <a:defRPr/>
            </a:pPr>
            <a:r>
              <a:rPr lang="en-US" altLang="en-US" sz="1400" kern="0" dirty="0" smtClean="0">
                <a:solidFill>
                  <a:srgbClr val="000000"/>
                </a:solidFill>
                <a:latin typeface="+mj-lt"/>
              </a:rPr>
              <a:t>Chronic fatigue syndrome, fibromyalgia</a:t>
            </a:r>
          </a:p>
          <a:p>
            <a:pPr marL="0" indent="0" eaLnBrk="1" hangingPunct="1">
              <a:lnSpc>
                <a:spcPct val="80000"/>
              </a:lnSpc>
              <a:buFontTx/>
              <a:buNone/>
              <a:defRPr/>
            </a:pPr>
            <a:r>
              <a:rPr lang="en-US" altLang="en-US" sz="1400" kern="0" dirty="0" smtClean="0">
                <a:solidFill>
                  <a:srgbClr val="000000"/>
                </a:solidFill>
                <a:latin typeface="+mj-lt"/>
              </a:rPr>
              <a:t>♠*Infections, infectious mononucleosis, hepatitis, pneumonia, mastitis</a:t>
            </a:r>
          </a:p>
          <a:p>
            <a:pPr marL="0" indent="0" eaLnBrk="1" hangingPunct="1">
              <a:lnSpc>
                <a:spcPct val="80000"/>
              </a:lnSpc>
              <a:buFontTx/>
              <a:buNone/>
              <a:defRPr/>
            </a:pPr>
            <a:r>
              <a:rPr lang="en-US" altLang="en-US" sz="1400" kern="0" dirty="0" smtClean="0">
                <a:solidFill>
                  <a:srgbClr val="000000"/>
                </a:solidFill>
                <a:latin typeface="+mj-lt"/>
              </a:rPr>
              <a:t>♠Pregnancy</a:t>
            </a:r>
          </a:p>
          <a:p>
            <a:pPr marL="0" indent="0" eaLnBrk="1" hangingPunct="1">
              <a:lnSpc>
                <a:spcPct val="80000"/>
              </a:lnSpc>
              <a:buFontTx/>
              <a:buNone/>
              <a:defRPr/>
            </a:pPr>
            <a:r>
              <a:rPr lang="en-US" altLang="en-US" sz="1400" kern="0" dirty="0" smtClean="0">
                <a:solidFill>
                  <a:srgbClr val="000000"/>
                </a:solidFill>
                <a:latin typeface="+mj-lt"/>
              </a:rPr>
              <a:t>♠*Anemia</a:t>
            </a:r>
          </a:p>
          <a:p>
            <a:pPr marL="0" indent="0" eaLnBrk="1" hangingPunct="1">
              <a:lnSpc>
                <a:spcPct val="80000"/>
              </a:lnSpc>
              <a:buFontTx/>
              <a:buNone/>
              <a:defRPr/>
            </a:pPr>
            <a:r>
              <a:rPr lang="en-US" altLang="en-US" sz="1400" kern="0" dirty="0" smtClean="0">
                <a:solidFill>
                  <a:srgbClr val="000000"/>
                </a:solidFill>
                <a:latin typeface="+mj-lt"/>
              </a:rPr>
              <a:t>Vitamin D deficiency</a:t>
            </a:r>
          </a:p>
          <a:p>
            <a:pPr marL="0" indent="0" eaLnBrk="1" hangingPunct="1">
              <a:lnSpc>
                <a:spcPct val="80000"/>
              </a:lnSpc>
              <a:buFontTx/>
              <a:buNone/>
              <a:defRPr/>
            </a:pPr>
            <a:r>
              <a:rPr lang="en-US" altLang="en-US" sz="1400" kern="0" dirty="0" smtClean="0">
                <a:solidFill>
                  <a:srgbClr val="000000"/>
                </a:solidFill>
                <a:latin typeface="+mj-lt"/>
              </a:rPr>
              <a:t>♠Hypothyroidism, hyperthyroidism</a:t>
            </a:r>
          </a:p>
          <a:p>
            <a:pPr marL="0" indent="0" eaLnBrk="1" hangingPunct="1">
              <a:lnSpc>
                <a:spcPct val="80000"/>
              </a:lnSpc>
              <a:buFontTx/>
              <a:buNone/>
              <a:defRPr/>
            </a:pPr>
            <a:r>
              <a:rPr lang="en-US" altLang="en-US" sz="1400" kern="0" dirty="0" smtClean="0">
                <a:solidFill>
                  <a:srgbClr val="000000"/>
                </a:solidFill>
                <a:latin typeface="+mj-lt"/>
              </a:rPr>
              <a:t>♠Hypokalemia, </a:t>
            </a:r>
            <a:r>
              <a:rPr lang="en-US" altLang="en-US" sz="1400" kern="0" dirty="0" err="1" smtClean="0">
                <a:solidFill>
                  <a:srgbClr val="000000"/>
                </a:solidFill>
                <a:latin typeface="+mj-lt"/>
              </a:rPr>
              <a:t>hyponatremia</a:t>
            </a:r>
            <a:endParaRPr lang="en-US" altLang="en-US" sz="1400" kern="0" dirty="0" smtClean="0">
              <a:solidFill>
                <a:srgbClr val="000000"/>
              </a:solidFill>
              <a:latin typeface="+mj-lt"/>
            </a:endParaRPr>
          </a:p>
          <a:p>
            <a:pPr marL="0" indent="0" eaLnBrk="1" hangingPunct="1">
              <a:lnSpc>
                <a:spcPct val="80000"/>
              </a:lnSpc>
              <a:buFontTx/>
              <a:buNone/>
              <a:defRPr/>
            </a:pPr>
            <a:r>
              <a:rPr lang="en-US" altLang="en-US" sz="1400" kern="0" dirty="0" smtClean="0">
                <a:solidFill>
                  <a:srgbClr val="000000"/>
                </a:solidFill>
                <a:latin typeface="+mj-lt"/>
              </a:rPr>
              <a:t>♠*Myocardial infarction</a:t>
            </a:r>
          </a:p>
          <a:p>
            <a:pPr marL="0" indent="0" eaLnBrk="1" hangingPunct="1">
              <a:lnSpc>
                <a:spcPct val="80000"/>
              </a:lnSpc>
              <a:buFontTx/>
              <a:buNone/>
              <a:defRPr/>
            </a:pPr>
            <a:r>
              <a:rPr lang="en-US" altLang="en-US" sz="1400" kern="0" dirty="0" smtClean="0">
                <a:solidFill>
                  <a:srgbClr val="000000"/>
                </a:solidFill>
                <a:latin typeface="+mj-lt"/>
              </a:rPr>
              <a:t>♠Celiac disease</a:t>
            </a:r>
          </a:p>
          <a:p>
            <a:pPr marL="0" indent="0" eaLnBrk="1" hangingPunct="1">
              <a:lnSpc>
                <a:spcPct val="80000"/>
              </a:lnSpc>
              <a:buFontTx/>
              <a:buNone/>
              <a:defRPr/>
            </a:pPr>
            <a:r>
              <a:rPr lang="en-US" altLang="en-US" sz="1400" kern="0" dirty="0" smtClean="0">
                <a:solidFill>
                  <a:srgbClr val="000000"/>
                </a:solidFill>
                <a:latin typeface="+mj-lt"/>
              </a:rPr>
              <a:t>♠Disturbance of calcium, phosphorus, magnesium</a:t>
            </a:r>
          </a:p>
          <a:p>
            <a:pPr marL="0" indent="0" eaLnBrk="1" hangingPunct="1">
              <a:lnSpc>
                <a:spcPct val="80000"/>
              </a:lnSpc>
              <a:buFontTx/>
              <a:buNone/>
              <a:defRPr/>
            </a:pPr>
            <a:r>
              <a:rPr lang="en-US" altLang="en-US" sz="1400" kern="0" dirty="0" smtClean="0">
                <a:solidFill>
                  <a:srgbClr val="000000"/>
                </a:solidFill>
                <a:latin typeface="+mj-lt"/>
              </a:rPr>
              <a:t>♠Polymyalgia </a:t>
            </a:r>
            <a:r>
              <a:rPr lang="en-US" altLang="en-US" sz="1400" kern="0" dirty="0" err="1" smtClean="0">
                <a:solidFill>
                  <a:srgbClr val="000000"/>
                </a:solidFill>
                <a:latin typeface="+mj-lt"/>
              </a:rPr>
              <a:t>rheumatica</a:t>
            </a:r>
            <a:r>
              <a:rPr lang="en-US" altLang="en-US" sz="1400" kern="0" dirty="0" smtClean="0">
                <a:solidFill>
                  <a:srgbClr val="000000"/>
                </a:solidFill>
                <a:latin typeface="+mj-lt"/>
              </a:rPr>
              <a:t>/Temporal arteritis</a:t>
            </a:r>
          </a:p>
          <a:p>
            <a:pPr marL="0" indent="0" eaLnBrk="1" hangingPunct="1">
              <a:lnSpc>
                <a:spcPct val="80000"/>
              </a:lnSpc>
              <a:buFontTx/>
              <a:buNone/>
              <a:defRPr/>
            </a:pPr>
            <a:r>
              <a:rPr lang="en-US" altLang="en-US" sz="1400" kern="0" dirty="0" smtClean="0">
                <a:solidFill>
                  <a:srgbClr val="000000"/>
                </a:solidFill>
                <a:latin typeface="+mj-lt"/>
              </a:rPr>
              <a:t>Parkinson disease</a:t>
            </a:r>
          </a:p>
          <a:p>
            <a:pPr marL="0" indent="0" eaLnBrk="1" hangingPunct="1">
              <a:lnSpc>
                <a:spcPct val="80000"/>
              </a:lnSpc>
              <a:buFontTx/>
              <a:buNone/>
              <a:defRPr/>
            </a:pPr>
            <a:r>
              <a:rPr lang="en-US" altLang="en-US" sz="1400" kern="0" dirty="0" err="1" smtClean="0">
                <a:solidFill>
                  <a:srgbClr val="000000"/>
                </a:solidFill>
                <a:latin typeface="+mj-lt"/>
              </a:rPr>
              <a:t>Hypogonadism</a:t>
            </a:r>
            <a:endParaRPr lang="en-US" altLang="en-US" sz="1400" kern="0" dirty="0" smtClean="0">
              <a:solidFill>
                <a:srgbClr val="000000"/>
              </a:solidFill>
              <a:latin typeface="+mj-lt"/>
            </a:endParaRPr>
          </a:p>
          <a:p>
            <a:pPr marL="0" indent="0" eaLnBrk="1" hangingPunct="1">
              <a:lnSpc>
                <a:spcPct val="80000"/>
              </a:lnSpc>
              <a:buFontTx/>
              <a:buNone/>
              <a:defRPr/>
            </a:pPr>
            <a:r>
              <a:rPr lang="en-US" altLang="en-US" sz="1400" kern="0" dirty="0" smtClean="0">
                <a:solidFill>
                  <a:srgbClr val="000000"/>
                </a:solidFill>
                <a:latin typeface="+mj-lt"/>
              </a:rPr>
              <a:t>Myasthenia gravis</a:t>
            </a:r>
          </a:p>
          <a:p>
            <a:pPr marL="0" indent="0" eaLnBrk="1" hangingPunct="1">
              <a:lnSpc>
                <a:spcPct val="80000"/>
              </a:lnSpc>
              <a:buFontTx/>
              <a:buNone/>
              <a:defRPr/>
            </a:pPr>
            <a:r>
              <a:rPr lang="en-US" altLang="en-US" sz="1400" kern="0" dirty="0" smtClean="0">
                <a:solidFill>
                  <a:srgbClr val="000000"/>
                </a:solidFill>
                <a:latin typeface="+mj-lt"/>
              </a:rPr>
              <a:t>♠*Heart failure, myocarditis</a:t>
            </a:r>
          </a:p>
          <a:p>
            <a:pPr marL="0" indent="0" eaLnBrk="1" hangingPunct="1">
              <a:lnSpc>
                <a:spcPct val="80000"/>
              </a:lnSpc>
              <a:buFontTx/>
              <a:buNone/>
              <a:defRPr/>
            </a:pPr>
            <a:r>
              <a:rPr lang="en-US" altLang="en-US" sz="1400" kern="0" dirty="0" smtClean="0">
                <a:solidFill>
                  <a:srgbClr val="000000"/>
                </a:solidFill>
                <a:latin typeface="+mj-lt"/>
              </a:rPr>
              <a:t>Pulmonary, hepatic, renal failure</a:t>
            </a:r>
          </a:p>
          <a:p>
            <a:pPr marL="0" indent="0" eaLnBrk="1" hangingPunct="1">
              <a:lnSpc>
                <a:spcPct val="80000"/>
              </a:lnSpc>
              <a:buFontTx/>
              <a:buNone/>
              <a:defRPr/>
            </a:pPr>
            <a:r>
              <a:rPr lang="en-US" altLang="en-US" sz="1400" kern="0" dirty="0" smtClean="0">
                <a:solidFill>
                  <a:srgbClr val="000000"/>
                </a:solidFill>
                <a:latin typeface="+mj-lt"/>
              </a:rPr>
              <a:t>Restless legs syndrome</a:t>
            </a:r>
          </a:p>
          <a:p>
            <a:pPr marL="0" indent="0" eaLnBrk="1" hangingPunct="1">
              <a:lnSpc>
                <a:spcPct val="80000"/>
              </a:lnSpc>
              <a:buFontTx/>
              <a:buNone/>
              <a:defRPr/>
            </a:pPr>
            <a:r>
              <a:rPr lang="en-US" altLang="en-US" sz="1400" kern="0" dirty="0" smtClean="0">
                <a:solidFill>
                  <a:srgbClr val="000000"/>
                </a:solidFill>
                <a:latin typeface="+mj-lt"/>
              </a:rPr>
              <a:t>Multiple sclerosis</a:t>
            </a:r>
          </a:p>
          <a:p>
            <a:pPr marL="0" indent="0" eaLnBrk="1" hangingPunct="1">
              <a:lnSpc>
                <a:spcPct val="80000"/>
              </a:lnSpc>
              <a:buFontTx/>
              <a:buNone/>
              <a:defRPr/>
            </a:pPr>
            <a:r>
              <a:rPr lang="en-US" altLang="en-US" sz="1400" kern="0" dirty="0" smtClean="0">
                <a:solidFill>
                  <a:srgbClr val="000000"/>
                </a:solidFill>
                <a:latin typeface="+mj-lt"/>
              </a:rPr>
              <a:t>♠Carbon monoxide</a:t>
            </a:r>
          </a:p>
          <a:p>
            <a:pPr marL="0" indent="0" eaLnBrk="1" hangingPunct="1">
              <a:lnSpc>
                <a:spcPct val="80000"/>
              </a:lnSpc>
              <a:buFontTx/>
              <a:buNone/>
              <a:defRPr/>
            </a:pPr>
            <a:r>
              <a:rPr lang="en-US" altLang="en-US" sz="1400" kern="0" dirty="0" smtClean="0">
                <a:solidFill>
                  <a:srgbClr val="000000"/>
                </a:solidFill>
                <a:latin typeface="+mj-lt"/>
              </a:rPr>
              <a:t>♠Adrenal insufficiency, Addison’s disease</a:t>
            </a:r>
          </a:p>
          <a:p>
            <a:pPr marL="0" indent="0" eaLnBrk="1" hangingPunct="1">
              <a:lnSpc>
                <a:spcPct val="80000"/>
              </a:lnSpc>
              <a:buFontTx/>
              <a:buNone/>
              <a:defRPr/>
            </a:pPr>
            <a:r>
              <a:rPr lang="en-US" altLang="en-US" sz="1400" kern="0" dirty="0" smtClean="0">
                <a:solidFill>
                  <a:srgbClr val="000000"/>
                </a:solidFill>
                <a:latin typeface="+mj-lt"/>
              </a:rPr>
              <a:t>B12 deficiency</a:t>
            </a:r>
          </a:p>
          <a:p>
            <a:pPr marL="0" indent="0" eaLnBrk="1" hangingPunct="1">
              <a:lnSpc>
                <a:spcPct val="80000"/>
              </a:lnSpc>
              <a:buFontTx/>
              <a:buNone/>
              <a:defRPr/>
            </a:pPr>
            <a:r>
              <a:rPr lang="en-US" altLang="en-US" sz="1400" kern="0" dirty="0" smtClean="0">
                <a:solidFill>
                  <a:srgbClr val="000000"/>
                </a:solidFill>
                <a:latin typeface="+mj-lt"/>
              </a:rPr>
              <a:t>♠Botulism</a:t>
            </a:r>
          </a:p>
          <a:p>
            <a:pPr marL="0" indent="0" eaLnBrk="1" hangingPunct="1">
              <a:lnSpc>
                <a:spcPct val="80000"/>
              </a:lnSpc>
              <a:buFontTx/>
              <a:buNone/>
              <a:defRPr/>
            </a:pPr>
            <a:r>
              <a:rPr lang="en-US" altLang="en-US" sz="1400" kern="0" dirty="0" smtClean="0">
                <a:solidFill>
                  <a:srgbClr val="000000"/>
                </a:solidFill>
                <a:latin typeface="+mj-lt"/>
              </a:rPr>
              <a:t>Black widow spider bite</a:t>
            </a:r>
          </a:p>
          <a:p>
            <a:pPr marL="0" indent="0" eaLnBrk="1" hangingPunct="1">
              <a:lnSpc>
                <a:spcPct val="80000"/>
              </a:lnSpc>
              <a:buFontTx/>
              <a:buNone/>
              <a:defRPr/>
            </a:pPr>
            <a:endParaRPr lang="en-US" altLang="en-US" sz="1400" kern="0" dirty="0" smtClean="0">
              <a:solidFill>
                <a:srgbClr val="000000"/>
              </a:solidFill>
              <a:latin typeface="+mj-lt"/>
            </a:endParaRP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3"/>
          <p:cNvSpPr>
            <a:spLocks noGrp="1" noChangeArrowheads="1"/>
          </p:cNvSpPr>
          <p:nvPr>
            <p:ph type="body" idx="1"/>
          </p:nvPr>
        </p:nvSpPr>
        <p:spPr/>
        <p:txBody>
          <a:bodyPr/>
          <a:lstStyle/>
          <a:p>
            <a:pPr eaLnBrk="1" hangingPunct="1">
              <a:lnSpc>
                <a:spcPct val="80000"/>
              </a:lnSpc>
              <a:buClr>
                <a:schemeClr val="tx1"/>
              </a:buClr>
              <a:buFontTx/>
              <a:buNone/>
            </a:pPr>
            <a:r>
              <a:rPr lang="en-US" altLang="en-US" sz="2200" u="sng" smtClean="0"/>
              <a:t>4</a:t>
            </a:r>
            <a:r>
              <a:rPr lang="en-US" altLang="en-US" sz="2200" b="1" u="sng" smtClean="0"/>
              <a:t>.</a:t>
            </a:r>
            <a:r>
              <a:rPr lang="en-US" altLang="en-US" sz="2200" u="sng" smtClean="0"/>
              <a:t> Potential drug causes</a:t>
            </a:r>
            <a:r>
              <a:rPr lang="en-US" altLang="en-US" sz="2200" b="1" u="sng" smtClean="0"/>
              <a:t> </a:t>
            </a:r>
            <a:r>
              <a:rPr lang="en-US" altLang="en-US" sz="2200" smtClean="0"/>
              <a:t>– meds that can cause the symptom.  High % sx med side effects, yet infrequently considered. </a:t>
            </a:r>
          </a:p>
          <a:p>
            <a:pPr eaLnBrk="1" hangingPunct="1">
              <a:lnSpc>
                <a:spcPct val="80000"/>
              </a:lnSpc>
              <a:buClr>
                <a:schemeClr val="tx1"/>
              </a:buClr>
              <a:buFontTx/>
              <a:buNone/>
            </a:pPr>
            <a:endParaRPr lang="en-US" altLang="en-US" sz="2200" u="sng" smtClean="0"/>
          </a:p>
          <a:p>
            <a:pPr eaLnBrk="1" hangingPunct="1">
              <a:lnSpc>
                <a:spcPct val="80000"/>
              </a:lnSpc>
              <a:buClr>
                <a:schemeClr val="tx1"/>
              </a:buClr>
              <a:buFontTx/>
              <a:buNone/>
            </a:pPr>
            <a:r>
              <a:rPr lang="en-US" altLang="en-US" sz="2200" u="sng" smtClean="0"/>
              <a:t>5. Required referrals </a:t>
            </a:r>
            <a:r>
              <a:rPr lang="en-US" altLang="en-US" sz="2200" b="1" u="sng" smtClean="0"/>
              <a:t>- </a:t>
            </a:r>
            <a:r>
              <a:rPr lang="en-US" altLang="en-US" sz="2200" smtClean="0"/>
              <a:t>When is specialist expertise or technology needed to adequately and safely evaluate the patient?  Includes  possible rare conditions that only specialists have sufficient experience or where required testing (biopsy or endoscopy)  </a:t>
            </a:r>
            <a:br>
              <a:rPr lang="en-US" altLang="en-US" sz="2200" smtClean="0"/>
            </a:br>
            <a:r>
              <a:rPr lang="en-US" altLang="en-US" sz="2200" smtClean="0"/>
              <a:t> </a:t>
            </a:r>
            <a:endParaRPr lang="en-US" altLang="en-US" sz="2200" u="sng" smtClean="0"/>
          </a:p>
          <a:p>
            <a:pPr eaLnBrk="1" hangingPunct="1">
              <a:lnSpc>
                <a:spcPct val="80000"/>
              </a:lnSpc>
              <a:buClr>
                <a:schemeClr val="tx1"/>
              </a:buClr>
              <a:buFontTx/>
              <a:buNone/>
            </a:pPr>
            <a:r>
              <a:rPr lang="en-US" altLang="en-US" sz="2200" u="sng" smtClean="0"/>
              <a:t>6. Patient follow-up instructions and plan -</a:t>
            </a:r>
            <a:r>
              <a:rPr lang="en-US" altLang="en-US" sz="2200" b="1" u="sng" smtClean="0"/>
              <a:t>  </a:t>
            </a:r>
            <a:r>
              <a:rPr lang="en-US" altLang="en-US" sz="2200" smtClean="0"/>
              <a:t>Warnings that patients should receive regarding specific symptoms that should lead them to return or call.  These should be in writing and include a time frame. (e.g. call if you develop rash or fever, or if you are not improved in 48 hours)</a:t>
            </a:r>
          </a:p>
        </p:txBody>
      </p:sp>
      <p:sp>
        <p:nvSpPr>
          <p:cNvPr id="64514" name="Text Box 4"/>
          <p:cNvSpPr txBox="1">
            <a:spLocks noChangeArrowheads="1"/>
          </p:cNvSpPr>
          <p:nvPr/>
        </p:nvSpPr>
        <p:spPr bwMode="auto">
          <a:xfrm>
            <a:off x="5029200" y="6216650"/>
            <a:ext cx="4114800" cy="581025"/>
          </a:xfrm>
          <a:prstGeom prst="rect">
            <a:avLst/>
          </a:prstGeom>
          <a:noFill/>
          <a:ln w="9525">
            <a:noFill/>
            <a:miter lim="800000"/>
            <a:headEnd/>
            <a:tailEnd/>
          </a:ln>
        </p:spPr>
        <p:txBody>
          <a:bodyPr>
            <a:spAutoFit/>
          </a:bodyPr>
          <a:lstStyle/>
          <a:p>
            <a:pPr>
              <a:spcBef>
                <a:spcPct val="50000"/>
              </a:spcBef>
            </a:pPr>
            <a:r>
              <a:rPr lang="en-US" altLang="en-US" sz="1600">
                <a:latin typeface="Calibri" pitchFamily="34" charset="0"/>
              </a:rPr>
              <a:t>Schiff &amp; Leape Acad Med 2012</a:t>
            </a:r>
            <a:br>
              <a:rPr lang="en-US" altLang="en-US" sz="1600">
                <a:latin typeface="Calibri" pitchFamily="34" charset="0"/>
              </a:rPr>
            </a:br>
            <a:r>
              <a:rPr lang="en-US" altLang="en-US" sz="1600">
                <a:latin typeface="Calibri" pitchFamily="34" charset="0"/>
              </a:rPr>
              <a:t>Schiff   BMJ Safety &amp;  Qual 2012</a:t>
            </a:r>
          </a:p>
        </p:txBody>
      </p:sp>
      <p:sp>
        <p:nvSpPr>
          <p:cNvPr id="64515" name="Text Box 5"/>
          <p:cNvSpPr txBox="1">
            <a:spLocks noChangeArrowheads="1"/>
          </p:cNvSpPr>
          <p:nvPr/>
        </p:nvSpPr>
        <p:spPr bwMode="auto">
          <a:xfrm>
            <a:off x="1447800" y="304800"/>
            <a:ext cx="6172200" cy="579438"/>
          </a:xfrm>
          <a:prstGeom prst="rect">
            <a:avLst/>
          </a:prstGeom>
          <a:noFill/>
          <a:ln w="9525">
            <a:noFill/>
            <a:miter lim="800000"/>
            <a:headEnd/>
            <a:tailEnd/>
          </a:ln>
        </p:spPr>
        <p:txBody>
          <a:bodyPr>
            <a:spAutoFit/>
          </a:bodyPr>
          <a:lstStyle/>
          <a:p>
            <a:pPr algn="ctr">
              <a:spcBef>
                <a:spcPct val="50000"/>
              </a:spcBef>
            </a:pPr>
            <a:r>
              <a:rPr lang="en-US" altLang="en-US" sz="3200">
                <a:solidFill>
                  <a:srgbClr val="3366FF"/>
                </a:solidFill>
                <a:latin typeface="Calibri" pitchFamily="34" charset="0"/>
              </a:rPr>
              <a:t>Diagnosis Essentials Checklist </a:t>
            </a:r>
          </a:p>
        </p:txBody>
      </p:sp>
      <p:sp>
        <p:nvSpPr>
          <p:cNvPr id="64517" name="Slide Number Placeholder 4"/>
          <p:cNvSpPr>
            <a:spLocks noGrp="1"/>
          </p:cNvSpPr>
          <p:nvPr>
            <p:ph type="sldNum" sz="quarter" idx="12"/>
          </p:nvPr>
        </p:nvSpPr>
        <p:spPr/>
        <p:txBody>
          <a:bodyPr/>
          <a:lstStyle/>
          <a:p>
            <a:pPr>
              <a:defRPr/>
            </a:pPr>
            <a:fld id="{B9760795-9ECF-4FF2-918B-26CF0EC76B42}" type="slidenum">
              <a:rPr lang="en-US" altLang="en-US"/>
              <a:pPr>
                <a:defRPr/>
              </a:pPr>
              <a:t>61</a:t>
            </a:fld>
            <a:endParaRPr lang="en-US" alt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3"/>
          <p:cNvPicPr>
            <a:picLocks noChangeAspect="1"/>
          </p:cNvPicPr>
          <p:nvPr/>
        </p:nvPicPr>
        <p:blipFill>
          <a:blip r:embed="rId2" cstate="print"/>
          <a:srcRect/>
          <a:stretch>
            <a:fillRect/>
          </a:stretch>
        </p:blipFill>
        <p:spPr bwMode="auto">
          <a:xfrm>
            <a:off x="0" y="685800"/>
            <a:ext cx="9013825" cy="5765800"/>
          </a:xfrm>
          <a:prstGeom prst="rect">
            <a:avLst/>
          </a:prstGeom>
          <a:noFill/>
          <a:ln w="9525">
            <a:noFill/>
            <a:miter lim="800000"/>
            <a:headEnd/>
            <a:tailEnd/>
          </a:ln>
        </p:spPr>
      </p:pic>
      <p:sp>
        <p:nvSpPr>
          <p:cNvPr id="6" name="Title 6"/>
          <p:cNvSpPr txBox="1">
            <a:spLocks/>
          </p:cNvSpPr>
          <p:nvPr/>
        </p:nvSpPr>
        <p:spPr>
          <a:xfrm>
            <a:off x="2057400" y="228600"/>
            <a:ext cx="5410200" cy="457200"/>
          </a:xfrm>
          <a:prstGeom prst="rect">
            <a:avLst/>
          </a:prstGeom>
        </p:spPr>
        <p:txBody>
          <a:bodyPr>
            <a:normAutofit fontScale="97500"/>
          </a:bodyPr>
          <a:lstStyle/>
          <a:p>
            <a:pPr algn="ctr" fontAlgn="auto">
              <a:spcAft>
                <a:spcPts val="0"/>
              </a:spcAft>
              <a:defRPr/>
            </a:pPr>
            <a:r>
              <a:rPr lang="en-US" sz="2400" dirty="0">
                <a:solidFill>
                  <a:srgbClr val="2C14DC"/>
                </a:solidFill>
                <a:latin typeface="+mj-lt"/>
                <a:ea typeface="+mj-ea"/>
                <a:cs typeface="+mj-cs"/>
              </a:rPr>
              <a:t>3</a:t>
            </a:r>
            <a:r>
              <a:rPr lang="en-US" sz="2400" baseline="30000" dirty="0">
                <a:solidFill>
                  <a:srgbClr val="2C14DC"/>
                </a:solidFill>
                <a:latin typeface="+mj-lt"/>
                <a:ea typeface="+mj-ea"/>
                <a:cs typeface="+mj-cs"/>
              </a:rPr>
              <a:t>rd</a:t>
            </a:r>
            <a:r>
              <a:rPr lang="en-US" sz="2400" dirty="0">
                <a:solidFill>
                  <a:srgbClr val="2C14DC"/>
                </a:solidFill>
                <a:latin typeface="+mj-lt"/>
                <a:ea typeface="+mj-ea"/>
                <a:cs typeface="+mj-cs"/>
              </a:rPr>
              <a:t> generation Dx support </a:t>
            </a:r>
          </a:p>
        </p:txBody>
      </p:sp>
      <p:sp>
        <p:nvSpPr>
          <p:cNvPr id="65539" name="TextBox 6"/>
          <p:cNvSpPr txBox="1">
            <a:spLocks noChangeArrowheads="1"/>
          </p:cNvSpPr>
          <p:nvPr/>
        </p:nvSpPr>
        <p:spPr bwMode="auto">
          <a:xfrm>
            <a:off x="4876800" y="6488113"/>
            <a:ext cx="4267200" cy="369887"/>
          </a:xfrm>
          <a:prstGeom prst="rect">
            <a:avLst/>
          </a:prstGeom>
          <a:noFill/>
          <a:ln w="9525">
            <a:noFill/>
            <a:miter lim="800000"/>
            <a:headEnd/>
            <a:tailEnd/>
          </a:ln>
        </p:spPr>
        <p:txBody>
          <a:bodyPr>
            <a:spAutoFit/>
          </a:bodyPr>
          <a:lstStyle/>
          <a:p>
            <a:r>
              <a:rPr lang="en-US">
                <a:latin typeface="Times New Roman" pitchFamily="18" charset="0"/>
                <a:cs typeface="Times New Roman" pitchFamily="18" charset="0"/>
              </a:rPr>
              <a:t>Cerner with Isabel integration</a:t>
            </a:r>
          </a:p>
        </p:txBody>
      </p:sp>
      <p:sp>
        <p:nvSpPr>
          <p:cNvPr id="8" name="Right Arrow 7"/>
          <p:cNvSpPr/>
          <p:nvPr/>
        </p:nvSpPr>
        <p:spPr>
          <a:xfrm rot="1308791">
            <a:off x="6870700" y="3957638"/>
            <a:ext cx="8382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1"/>
          <p:cNvPicPr>
            <a:picLocks noChangeAspect="1"/>
          </p:cNvPicPr>
          <p:nvPr/>
        </p:nvPicPr>
        <p:blipFill>
          <a:blip r:embed="rId2" cstate="print"/>
          <a:srcRect/>
          <a:stretch>
            <a:fillRect/>
          </a:stretch>
        </p:blipFill>
        <p:spPr bwMode="auto">
          <a:xfrm>
            <a:off x="-6858000" y="-1295400"/>
            <a:ext cx="15948025" cy="10201275"/>
          </a:xfrm>
          <a:prstGeom prst="rect">
            <a:avLst/>
          </a:prstGeom>
          <a:noFill/>
          <a:ln w="9525">
            <a:noFill/>
            <a:miter lim="800000"/>
            <a:headEnd/>
            <a:tailEnd/>
          </a:ln>
        </p:spPr>
      </p:pic>
      <p:sp>
        <p:nvSpPr>
          <p:cNvPr id="4" name="Right Arrow 3"/>
          <p:cNvSpPr/>
          <p:nvPr/>
        </p:nvSpPr>
        <p:spPr>
          <a:xfrm rot="1308791">
            <a:off x="5930900" y="3957638"/>
            <a:ext cx="8382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5346" name="Group 2"/>
          <p:cNvGraphicFramePr>
            <a:graphicFrameLocks noGrp="1"/>
          </p:cNvGraphicFramePr>
          <p:nvPr/>
        </p:nvGraphicFramePr>
        <p:xfrm>
          <a:off x="469900" y="581025"/>
          <a:ext cx="8255000" cy="5081589"/>
        </p:xfrm>
        <a:graphic>
          <a:graphicData uri="http://schemas.openxmlformats.org/drawingml/2006/table">
            <a:tbl>
              <a:tblPr firstRow="1" bandRow="1">
                <a:tableStyleId>{5C22544A-7EE6-4342-B048-85BDC9FD1C3A}</a:tableStyleId>
              </a:tblPr>
              <a:tblGrid>
                <a:gridCol w="2671004"/>
                <a:gridCol w="5583996"/>
              </a:tblGrid>
              <a:tr h="812793">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2000" u="none" strike="noStrike" cap="none" normalizeH="0" baseline="0" dirty="0" smtClean="0">
                          <a:ln>
                            <a:noFill/>
                          </a:ln>
                          <a:effectLst/>
                        </a:rPr>
                        <a:t>Role for Electronic Documentation </a:t>
                      </a:r>
                      <a:endParaRPr kumimoji="0" lang="en-US" sz="2000" b="0" i="0" u="none" strike="noStrike" cap="none" normalizeH="0" baseline="0" dirty="0" smtClean="0">
                        <a:ln>
                          <a:noFill/>
                        </a:ln>
                        <a:solidFill>
                          <a:schemeClr val="tx1"/>
                        </a:solidFill>
                        <a:effectLst/>
                        <a:latin typeface="Arial" charset="0"/>
                      </a:endParaRPr>
                    </a:p>
                  </a:txBody>
                  <a:tcPr horzOverflow="overflow"/>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2000" u="none" strike="noStrike" cap="none" normalizeH="0" baseline="0" dirty="0" smtClean="0">
                          <a:ln>
                            <a:noFill/>
                          </a:ln>
                          <a:effectLst/>
                        </a:rPr>
                        <a:t>Goals and Features of Redesigned Systems</a:t>
                      </a:r>
                      <a:endParaRPr kumimoji="0" lang="en-US" sz="2000" b="0" i="0" u="none" strike="noStrike" cap="none" normalizeH="0" baseline="0" dirty="0" smtClean="0">
                        <a:ln>
                          <a:noFill/>
                        </a:ln>
                        <a:solidFill>
                          <a:schemeClr val="tx1"/>
                        </a:solidFill>
                        <a:effectLst/>
                        <a:latin typeface="Arial" charset="0"/>
                      </a:endParaRPr>
                    </a:p>
                  </a:txBody>
                  <a:tcPr horzOverflow="overflow"/>
                </a:tc>
              </a:tr>
              <a:tr h="835767">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Calculating Bayesian probabilities </a:t>
                      </a:r>
                      <a:endParaRPr kumimoji="0" lang="en-US" sz="1600" b="1" i="0" u="none" strike="noStrike" cap="none" normalizeH="0" baseline="0" dirty="0" smtClean="0">
                        <a:ln>
                          <a:noFill/>
                        </a:ln>
                        <a:solidFill>
                          <a:schemeClr val="tx1"/>
                        </a:solidFill>
                        <a:effectLst/>
                        <a:latin typeface="Arial" charset="0"/>
                      </a:endParaRPr>
                    </a:p>
                  </a:txBody>
                  <a:tcP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Embed calculator into notes to reduce errors and minimize biases in subjective estimation of diagnostic probabilities.</a:t>
                      </a:r>
                      <a:endParaRPr kumimoji="0" lang="en-US" sz="1600" b="0" i="0" u="none" strike="noStrike" cap="none" normalizeH="0" baseline="0" smtClean="0">
                        <a:ln>
                          <a:noFill/>
                        </a:ln>
                        <a:solidFill>
                          <a:schemeClr val="tx1"/>
                        </a:solidFill>
                        <a:effectLst/>
                        <a:latin typeface="Arial" charset="0"/>
                      </a:endParaRPr>
                    </a:p>
                  </a:txBody>
                  <a:tcPr horzOverflow="overflow"/>
                </a:tc>
              </a:tr>
              <a:tr h="1144827">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Providing access to information sources</a:t>
                      </a:r>
                      <a:endParaRPr kumimoji="0" lang="en-US" sz="1600" b="1" i="0" u="none" strike="noStrike" cap="none" normalizeH="0" baseline="0" dirty="0" smtClean="0">
                        <a:ln>
                          <a:noFill/>
                        </a:ln>
                        <a:solidFill>
                          <a:schemeClr val="tx1"/>
                        </a:solidFill>
                        <a:effectLst/>
                        <a:latin typeface="Arial" charset="0"/>
                      </a:endParaRPr>
                    </a:p>
                  </a:txBody>
                  <a:tcP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Provide instant access to knowledge resources through context-specific “info buttons” triggered by keywords in notes that link user to relevant textbooks and guidelines.</a:t>
                      </a:r>
                      <a:endParaRPr kumimoji="0" lang="en-US" sz="1600" b="0" i="0" u="none" strike="noStrike" cap="none" normalizeH="0" baseline="0" dirty="0" smtClean="0">
                        <a:ln>
                          <a:noFill/>
                        </a:ln>
                        <a:solidFill>
                          <a:schemeClr val="tx1"/>
                        </a:solidFill>
                        <a:effectLst/>
                        <a:latin typeface="Arial" charset="0"/>
                      </a:endParaRPr>
                    </a:p>
                  </a:txBody>
                  <a:tcPr horzOverflow="overflow"/>
                </a:tc>
              </a:tr>
              <a:tr h="1143375">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Offering second opinion or consultation</a:t>
                      </a:r>
                      <a:endParaRPr kumimoji="0" lang="en-US" sz="1600" b="1" i="0" u="none" strike="noStrike" cap="none" normalizeH="0" baseline="0" smtClean="0">
                        <a:ln>
                          <a:noFill/>
                        </a:ln>
                        <a:solidFill>
                          <a:schemeClr val="tx1"/>
                        </a:solidFill>
                        <a:effectLst/>
                        <a:latin typeface="Arial" charset="0"/>
                      </a:endParaRPr>
                    </a:p>
                  </a:txBody>
                  <a:tcP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Integrate immediate online or telephone access to consultants to answer questions related to referral triage, testing strategies, or definitive diagnostic assessments.</a:t>
                      </a:r>
                      <a:endParaRPr kumimoji="0" lang="en-US" sz="1600" b="0" i="0" u="none" strike="noStrike" cap="none" normalizeH="0" baseline="0" dirty="0" smtClean="0">
                        <a:ln>
                          <a:noFill/>
                        </a:ln>
                        <a:solidFill>
                          <a:schemeClr val="tx1"/>
                        </a:solidFill>
                        <a:effectLst/>
                        <a:latin typeface="Arial" charset="0"/>
                      </a:endParaRPr>
                    </a:p>
                  </a:txBody>
                  <a:tcPr horzOverflow="overflow"/>
                </a:tc>
              </a:tr>
              <a:tr h="1144827">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Increasing efficiency</a:t>
                      </a:r>
                      <a:endParaRPr kumimoji="0" lang="en-US" sz="1600" b="1" i="0" u="none" strike="noStrike" cap="none" normalizeH="0" baseline="0" smtClean="0">
                        <a:ln>
                          <a:noFill/>
                        </a:ln>
                        <a:solidFill>
                          <a:schemeClr val="tx1"/>
                        </a:solidFill>
                        <a:effectLst/>
                        <a:latin typeface="Arial" charset="0"/>
                      </a:endParaRPr>
                    </a:p>
                  </a:txBody>
                  <a:tcP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More thoughtful design, workflow integration, easing and distribution of documentation burden could speed up charting, freeing time for communication and cognition.</a:t>
                      </a:r>
                      <a:endParaRPr kumimoji="0" lang="en-US" sz="1600" b="0" i="0" u="none" strike="noStrike" cap="none" normalizeH="0" baseline="0" dirty="0" smtClean="0">
                        <a:ln>
                          <a:noFill/>
                        </a:ln>
                        <a:solidFill>
                          <a:schemeClr val="tx1"/>
                        </a:solidFill>
                        <a:effectLst/>
                        <a:latin typeface="Arial" charset="0"/>
                      </a:endParaRPr>
                    </a:p>
                  </a:txBody>
                  <a:tcPr horzOverflow="overflow"/>
                </a:tc>
              </a:tr>
            </a:tbl>
          </a:graphicData>
        </a:graphic>
      </p:graphicFrame>
      <p:sp>
        <p:nvSpPr>
          <p:cNvPr id="67605" name="Text Box 18"/>
          <p:cNvSpPr txBox="1">
            <a:spLocks noChangeArrowheads="1"/>
          </p:cNvSpPr>
          <p:nvPr/>
        </p:nvSpPr>
        <p:spPr bwMode="auto">
          <a:xfrm>
            <a:off x="469900" y="6043613"/>
            <a:ext cx="3505200" cy="246062"/>
          </a:xfrm>
          <a:prstGeom prst="rect">
            <a:avLst/>
          </a:prstGeom>
          <a:noFill/>
          <a:ln w="9525">
            <a:noFill/>
            <a:miter lim="800000"/>
            <a:headEnd/>
            <a:tailEnd/>
          </a:ln>
        </p:spPr>
        <p:txBody>
          <a:bodyPr>
            <a:spAutoFit/>
          </a:bodyPr>
          <a:lstStyle/>
          <a:p>
            <a:pPr>
              <a:spcBef>
                <a:spcPct val="50000"/>
              </a:spcBef>
            </a:pPr>
            <a:r>
              <a:rPr lang="en-US" altLang="en-US" sz="1000">
                <a:latin typeface="Calibri" pitchFamily="34" charset="0"/>
              </a:rPr>
              <a:t>Schiff &amp; Bates </a:t>
            </a:r>
            <a:r>
              <a:rPr lang="en-US" altLang="en-US" sz="1000" u="sng">
                <a:latin typeface="Calibri" pitchFamily="34" charset="0"/>
              </a:rPr>
              <a:t>NEJM</a:t>
            </a:r>
            <a:r>
              <a:rPr lang="en-US" altLang="en-US" sz="1000">
                <a:latin typeface="Calibri" pitchFamily="34" charset="0"/>
              </a:rPr>
              <a:t> 2010 </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body" sz="half" idx="1"/>
          </p:nvPr>
        </p:nvSpPr>
        <p:spPr>
          <a:xfrm>
            <a:off x="152400" y="1417638"/>
            <a:ext cx="4648200" cy="4525962"/>
          </a:xfrm>
        </p:spPr>
        <p:txBody>
          <a:bodyPr/>
          <a:lstStyle/>
          <a:p>
            <a:pPr eaLnBrk="1" hangingPunct="1"/>
            <a:r>
              <a:rPr lang="en-US" altLang="en-US" sz="2400" smtClean="0"/>
              <a:t>Push for timely access </a:t>
            </a:r>
          </a:p>
          <a:p>
            <a:pPr eaLnBrk="1" hangingPunct="1"/>
            <a:r>
              <a:rPr lang="en-US" altLang="en-US" sz="2400" smtClean="0"/>
              <a:t>Reliable follow-up, continuity </a:t>
            </a:r>
          </a:p>
          <a:p>
            <a:pPr eaLnBrk="1" hangingPunct="1"/>
            <a:r>
              <a:rPr lang="en-US" altLang="en-US" sz="2400" smtClean="0"/>
              <a:t>Keen observer, reporter sx</a:t>
            </a:r>
          </a:p>
          <a:p>
            <a:pPr eaLnBrk="1" hangingPunct="1"/>
            <a:r>
              <a:rPr lang="en-US" altLang="en-US" sz="2400" smtClean="0"/>
              <a:t>Proactive on test results</a:t>
            </a:r>
          </a:p>
          <a:p>
            <a:pPr eaLnBrk="1" hangingPunct="1"/>
            <a:r>
              <a:rPr lang="en-US" altLang="en-US" sz="2400" smtClean="0"/>
              <a:t>Sharing hunches </a:t>
            </a:r>
          </a:p>
          <a:p>
            <a:pPr eaLnBrk="1" hangingPunct="1"/>
            <a:r>
              <a:rPr lang="en-US" altLang="en-US" sz="2400" smtClean="0"/>
              <a:t>Curiously reading on own</a:t>
            </a:r>
          </a:p>
          <a:p>
            <a:pPr eaLnBrk="1" hangingPunct="1"/>
            <a:r>
              <a:rPr lang="en-US" altLang="en-US" sz="2400" smtClean="0"/>
              <a:t>Meticulously adhering w/ empiric trial regimens</a:t>
            </a:r>
          </a:p>
          <a:p>
            <a:pPr eaLnBrk="1" hangingPunct="1"/>
            <a:r>
              <a:rPr lang="en-US" altLang="en-US" sz="2400" smtClean="0"/>
              <a:t>Active as co-investigator </a:t>
            </a:r>
          </a:p>
          <a:p>
            <a:pPr eaLnBrk="1" hangingPunct="1"/>
            <a:endParaRPr lang="en-US" altLang="en-US" sz="2400" smtClean="0"/>
          </a:p>
          <a:p>
            <a:pPr eaLnBrk="1" hangingPunct="1"/>
            <a:endParaRPr lang="en-US" altLang="en-US" sz="2400" smtClean="0"/>
          </a:p>
        </p:txBody>
      </p:sp>
      <p:sp>
        <p:nvSpPr>
          <p:cNvPr id="68610" name="Rectangle 3"/>
          <p:cNvSpPr>
            <a:spLocks noGrp="1" noChangeArrowheads="1"/>
          </p:cNvSpPr>
          <p:nvPr>
            <p:ph type="body" sz="half" idx="2"/>
          </p:nvPr>
        </p:nvSpPr>
        <p:spPr>
          <a:xfrm>
            <a:off x="4572000" y="1524000"/>
            <a:ext cx="4495800" cy="4525963"/>
          </a:xfrm>
        </p:spPr>
        <p:txBody>
          <a:bodyPr/>
          <a:lstStyle/>
          <a:p>
            <a:pPr eaLnBrk="1" hangingPunct="1"/>
            <a:r>
              <a:rPr lang="en-US" altLang="en-US" sz="2400" smtClean="0"/>
              <a:t>Being patient: time &amp; tests</a:t>
            </a:r>
          </a:p>
          <a:p>
            <a:pPr eaLnBrk="1" hangingPunct="1"/>
            <a:r>
              <a:rPr lang="en-US" altLang="en-US" sz="2400" smtClean="0"/>
              <a:t>Recruiting family for support </a:t>
            </a:r>
          </a:p>
          <a:p>
            <a:pPr eaLnBrk="1" hangingPunct="1"/>
            <a:r>
              <a:rPr lang="en-US" altLang="en-US" sz="2400" smtClean="0"/>
              <a:t>Respecting limits on staff time, society resources</a:t>
            </a:r>
          </a:p>
          <a:p>
            <a:pPr eaLnBrk="1" hangingPunct="1"/>
            <a:r>
              <a:rPr lang="en-US" altLang="en-US" sz="2400" smtClean="0"/>
              <a:t>Agreeing to disagree</a:t>
            </a:r>
          </a:p>
          <a:p>
            <a:pPr eaLnBrk="1" hangingPunct="1"/>
            <a:r>
              <a:rPr lang="en-US" altLang="en-US" sz="2400" smtClean="0"/>
              <a:t>Help in building, maintaining trust and communication</a:t>
            </a:r>
          </a:p>
          <a:p>
            <a:pPr eaLnBrk="1" hangingPunct="1"/>
            <a:r>
              <a:rPr lang="en-US" altLang="en-US" sz="2400" smtClean="0"/>
              <a:t>Getting involved with patient organizations</a:t>
            </a:r>
          </a:p>
        </p:txBody>
      </p:sp>
      <p:sp>
        <p:nvSpPr>
          <p:cNvPr id="68611" name="Rectangle 4"/>
          <p:cNvSpPr>
            <a:spLocks noChangeArrowheads="1"/>
          </p:cNvSpPr>
          <p:nvPr/>
        </p:nvSpPr>
        <p:spPr bwMode="auto">
          <a:xfrm>
            <a:off x="0" y="76200"/>
            <a:ext cx="9144000" cy="1143000"/>
          </a:xfrm>
          <a:prstGeom prst="rect">
            <a:avLst/>
          </a:prstGeom>
          <a:noFill/>
          <a:ln w="9525">
            <a:noFill/>
            <a:miter lim="800000"/>
            <a:headEnd/>
            <a:tailEnd/>
          </a:ln>
        </p:spPr>
        <p:txBody>
          <a:bodyPr anchor="ctr"/>
          <a:lstStyle/>
          <a:p>
            <a:pPr algn="ctr"/>
            <a:r>
              <a:rPr lang="en-US" altLang="en-US" sz="3600" dirty="0">
                <a:solidFill>
                  <a:srgbClr val="0000FF"/>
                </a:solidFill>
                <a:latin typeface="+mj-lt"/>
                <a:ea typeface="+mj-ea"/>
                <a:cs typeface="+mj-cs"/>
              </a:rPr>
              <a:t>Role for Patient </a:t>
            </a:r>
            <a:r>
              <a:rPr lang="en-US" altLang="en-US" sz="4000" dirty="0">
                <a:solidFill>
                  <a:srgbClr val="0000FF"/>
                </a:solidFill>
                <a:latin typeface="+mj-lt"/>
                <a:ea typeface="+mj-ea"/>
                <a:cs typeface="+mj-cs"/>
              </a:rPr>
              <a:t/>
            </a:r>
            <a:br>
              <a:rPr lang="en-US" altLang="en-US" sz="4000" dirty="0">
                <a:solidFill>
                  <a:srgbClr val="0000FF"/>
                </a:solidFill>
                <a:latin typeface="+mj-lt"/>
                <a:ea typeface="+mj-ea"/>
                <a:cs typeface="+mj-cs"/>
              </a:rPr>
            </a:br>
            <a:r>
              <a:rPr lang="en-US" altLang="en-US" sz="2800" dirty="0">
                <a:solidFill>
                  <a:srgbClr val="0000FF"/>
                </a:solidFill>
                <a:latin typeface="+mj-lt"/>
                <a:ea typeface="+mj-ea"/>
                <a:cs typeface="+mj-cs"/>
              </a:rPr>
              <a:t>In Minimizing and Preventing Diagnosis Error and Delay</a:t>
            </a:r>
            <a:endParaRPr lang="en-US" altLang="en-US" sz="4000" dirty="0">
              <a:solidFill>
                <a:srgbClr val="0000FF"/>
              </a:solidFill>
              <a:latin typeface="+mj-lt"/>
              <a:ea typeface="+mj-ea"/>
              <a:cs typeface="+mj-cs"/>
            </a:endParaRPr>
          </a:p>
        </p:txBody>
      </p:sp>
      <p:sp>
        <p:nvSpPr>
          <p:cNvPr id="66565" name="Slide Number Placeholder 5"/>
          <p:cNvSpPr>
            <a:spLocks noGrp="1"/>
          </p:cNvSpPr>
          <p:nvPr>
            <p:ph type="sldNum" sz="quarter" idx="12"/>
          </p:nvPr>
        </p:nvSpPr>
        <p:spPr/>
        <p:txBody>
          <a:bodyPr/>
          <a:lstStyle/>
          <a:p>
            <a:pPr>
              <a:defRPr/>
            </a:pPr>
            <a:fld id="{79650CD1-90AC-4162-ADBF-1B8CCBA81C3D}" type="slidenum">
              <a:rPr lang="en-US" altLang="en-US"/>
              <a:pPr>
                <a:defRPr/>
              </a:pPr>
              <a:t>65</a:t>
            </a:fld>
            <a:endParaRPr lang="en-US" alt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body" sz="half" idx="1"/>
          </p:nvPr>
        </p:nvSpPr>
        <p:spPr>
          <a:xfrm>
            <a:off x="152400" y="1417638"/>
            <a:ext cx="4648200" cy="4525962"/>
          </a:xfrm>
        </p:spPr>
        <p:txBody>
          <a:bodyPr/>
          <a:lstStyle/>
          <a:p>
            <a:pPr eaLnBrk="1" hangingPunct="1"/>
            <a:r>
              <a:rPr lang="en-US" altLang="en-US" sz="2400" smtClean="0"/>
              <a:t>Push for timely access </a:t>
            </a:r>
          </a:p>
          <a:p>
            <a:pPr eaLnBrk="1" hangingPunct="1"/>
            <a:r>
              <a:rPr lang="en-US" altLang="en-US" sz="2400" smtClean="0"/>
              <a:t>Reliable follow-up, continuity </a:t>
            </a:r>
          </a:p>
          <a:p>
            <a:pPr eaLnBrk="1" hangingPunct="1"/>
            <a:r>
              <a:rPr lang="en-US" altLang="en-US" sz="2400" smtClean="0"/>
              <a:t>Keen observer, reporter sx</a:t>
            </a:r>
          </a:p>
          <a:p>
            <a:pPr eaLnBrk="1" hangingPunct="1"/>
            <a:r>
              <a:rPr lang="en-US" altLang="en-US" sz="2400" smtClean="0"/>
              <a:t>Proactive on test results</a:t>
            </a:r>
          </a:p>
          <a:p>
            <a:pPr eaLnBrk="1" hangingPunct="1"/>
            <a:r>
              <a:rPr lang="en-US" altLang="en-US" sz="2400" smtClean="0"/>
              <a:t>Sharing hunches </a:t>
            </a:r>
          </a:p>
          <a:p>
            <a:pPr eaLnBrk="1" hangingPunct="1"/>
            <a:r>
              <a:rPr lang="en-US" altLang="en-US" sz="2400" smtClean="0"/>
              <a:t>Curiously reading on own</a:t>
            </a:r>
          </a:p>
          <a:p>
            <a:pPr eaLnBrk="1" hangingPunct="1"/>
            <a:r>
              <a:rPr lang="en-US" altLang="en-US" sz="2400" smtClean="0"/>
              <a:t>Meticulously adhering w/ empiric trial regimens</a:t>
            </a:r>
          </a:p>
          <a:p>
            <a:pPr eaLnBrk="1" hangingPunct="1"/>
            <a:r>
              <a:rPr lang="en-US" altLang="en-US" sz="2400" smtClean="0"/>
              <a:t>Active as co-investigator </a:t>
            </a:r>
          </a:p>
          <a:p>
            <a:pPr eaLnBrk="1" hangingPunct="1"/>
            <a:endParaRPr lang="en-US" altLang="en-US" sz="2400" smtClean="0"/>
          </a:p>
          <a:p>
            <a:pPr eaLnBrk="1" hangingPunct="1"/>
            <a:endParaRPr lang="en-US" altLang="en-US" sz="2400" smtClean="0"/>
          </a:p>
        </p:txBody>
      </p:sp>
      <p:sp>
        <p:nvSpPr>
          <p:cNvPr id="69634" name="Rectangle 3"/>
          <p:cNvSpPr>
            <a:spLocks noGrp="1" noChangeArrowheads="1"/>
          </p:cNvSpPr>
          <p:nvPr>
            <p:ph type="body" sz="half" idx="2"/>
          </p:nvPr>
        </p:nvSpPr>
        <p:spPr>
          <a:xfrm>
            <a:off x="4572000" y="1524000"/>
            <a:ext cx="4495800" cy="4525963"/>
          </a:xfrm>
        </p:spPr>
        <p:txBody>
          <a:bodyPr/>
          <a:lstStyle/>
          <a:p>
            <a:pPr eaLnBrk="1" hangingPunct="1"/>
            <a:r>
              <a:rPr lang="en-US" altLang="en-US" sz="2400" smtClean="0"/>
              <a:t>Being patient: time &amp; tests</a:t>
            </a:r>
          </a:p>
          <a:p>
            <a:pPr eaLnBrk="1" hangingPunct="1"/>
            <a:r>
              <a:rPr lang="en-US" altLang="en-US" sz="2400" smtClean="0"/>
              <a:t>Recruiting family for support </a:t>
            </a:r>
          </a:p>
          <a:p>
            <a:pPr eaLnBrk="1" hangingPunct="1"/>
            <a:r>
              <a:rPr lang="en-US" altLang="en-US" sz="2400" smtClean="0"/>
              <a:t>Respecting limits on staff time, society resources</a:t>
            </a:r>
          </a:p>
          <a:p>
            <a:pPr eaLnBrk="1" hangingPunct="1"/>
            <a:r>
              <a:rPr lang="en-US" altLang="en-US" sz="2400" smtClean="0"/>
              <a:t>Agreeing to disagree</a:t>
            </a:r>
          </a:p>
          <a:p>
            <a:pPr eaLnBrk="1" hangingPunct="1"/>
            <a:r>
              <a:rPr lang="en-US" altLang="en-US" sz="2400" smtClean="0"/>
              <a:t>Help in building, maintaining trust and communication</a:t>
            </a:r>
          </a:p>
          <a:p>
            <a:pPr eaLnBrk="1" hangingPunct="1"/>
            <a:r>
              <a:rPr lang="en-US" altLang="en-US" sz="2400" smtClean="0"/>
              <a:t>Getting involved with patient organizations</a:t>
            </a:r>
          </a:p>
        </p:txBody>
      </p:sp>
      <p:sp>
        <p:nvSpPr>
          <p:cNvPr id="69636" name="Text Box 5"/>
          <p:cNvSpPr txBox="1">
            <a:spLocks noChangeArrowheads="1"/>
          </p:cNvSpPr>
          <p:nvPr/>
        </p:nvSpPr>
        <p:spPr bwMode="auto">
          <a:xfrm>
            <a:off x="1600200" y="5518150"/>
            <a:ext cx="7315200" cy="1187450"/>
          </a:xfrm>
          <a:prstGeom prst="rect">
            <a:avLst/>
          </a:prstGeom>
          <a:noFill/>
          <a:ln w="9525">
            <a:noFill/>
            <a:miter lim="800000"/>
            <a:headEnd/>
            <a:tailEnd/>
          </a:ln>
        </p:spPr>
        <p:txBody>
          <a:bodyPr>
            <a:spAutoFit/>
          </a:bodyPr>
          <a:lstStyle/>
          <a:p>
            <a:r>
              <a:rPr lang="en-US" altLang="en-US" sz="2400" b="1" u="sng">
                <a:solidFill>
                  <a:srgbClr val="FF0000"/>
                </a:solidFill>
                <a:latin typeface="Calibri" pitchFamily="34" charset="0"/>
              </a:rPr>
              <a:t>Key question is</a:t>
            </a:r>
            <a:r>
              <a:rPr lang="en-US" altLang="en-US" sz="2400">
                <a:solidFill>
                  <a:srgbClr val="FF0000"/>
                </a:solidFill>
                <a:latin typeface="Calibri" pitchFamily="34" charset="0"/>
              </a:rPr>
              <a:t>: </a:t>
            </a:r>
          </a:p>
          <a:p>
            <a:r>
              <a:rPr lang="en-US" altLang="en-US" sz="2400">
                <a:solidFill>
                  <a:srgbClr val="FF0000"/>
                </a:solidFill>
                <a:latin typeface="Calibri" pitchFamily="34" charset="0"/>
              </a:rPr>
              <a:t>What will it take at the provider and institutional end </a:t>
            </a:r>
            <a:br>
              <a:rPr lang="en-US" altLang="en-US" sz="2400">
                <a:solidFill>
                  <a:srgbClr val="FF0000"/>
                </a:solidFill>
                <a:latin typeface="Calibri" pitchFamily="34" charset="0"/>
              </a:rPr>
            </a:br>
            <a:r>
              <a:rPr lang="en-US" altLang="en-US" sz="2400">
                <a:solidFill>
                  <a:srgbClr val="FF0000"/>
                </a:solidFill>
                <a:latin typeface="Calibri" pitchFamily="34" charset="0"/>
              </a:rPr>
              <a:t>to support these roles and help them flourish? </a:t>
            </a:r>
          </a:p>
        </p:txBody>
      </p:sp>
      <p:sp>
        <p:nvSpPr>
          <p:cNvPr id="67590" name="Slide Number Placeholder 5"/>
          <p:cNvSpPr>
            <a:spLocks noGrp="1"/>
          </p:cNvSpPr>
          <p:nvPr>
            <p:ph type="sldNum" sz="quarter" idx="12"/>
          </p:nvPr>
        </p:nvSpPr>
        <p:spPr/>
        <p:txBody>
          <a:bodyPr/>
          <a:lstStyle/>
          <a:p>
            <a:pPr>
              <a:defRPr/>
            </a:pPr>
            <a:fld id="{F14A9836-B1D6-4071-B0AC-6E4ECD3F4DE3}" type="slidenum">
              <a:rPr lang="en-US" altLang="en-US"/>
              <a:pPr>
                <a:defRPr/>
              </a:pPr>
              <a:t>66</a:t>
            </a:fld>
            <a:endParaRPr lang="en-US" altLang="en-US"/>
          </a:p>
        </p:txBody>
      </p:sp>
      <p:sp>
        <p:nvSpPr>
          <p:cNvPr id="7" name="Rectangle 4"/>
          <p:cNvSpPr>
            <a:spLocks noChangeArrowheads="1"/>
          </p:cNvSpPr>
          <p:nvPr/>
        </p:nvSpPr>
        <p:spPr bwMode="auto">
          <a:xfrm>
            <a:off x="0" y="76200"/>
            <a:ext cx="9144000" cy="1143000"/>
          </a:xfrm>
          <a:prstGeom prst="rect">
            <a:avLst/>
          </a:prstGeom>
          <a:noFill/>
          <a:ln w="9525">
            <a:noFill/>
            <a:miter lim="800000"/>
            <a:headEnd/>
            <a:tailEnd/>
          </a:ln>
        </p:spPr>
        <p:txBody>
          <a:bodyPr anchor="ctr"/>
          <a:lstStyle/>
          <a:p>
            <a:pPr algn="ctr"/>
            <a:r>
              <a:rPr lang="en-US" altLang="en-US" sz="3600" dirty="0">
                <a:solidFill>
                  <a:srgbClr val="0000FF"/>
                </a:solidFill>
                <a:latin typeface="+mj-lt"/>
                <a:ea typeface="+mj-ea"/>
                <a:cs typeface="+mj-cs"/>
              </a:rPr>
              <a:t>Role for Patient </a:t>
            </a:r>
            <a:r>
              <a:rPr lang="en-US" altLang="en-US" sz="4000" dirty="0">
                <a:solidFill>
                  <a:srgbClr val="0000FF"/>
                </a:solidFill>
                <a:latin typeface="+mj-lt"/>
                <a:ea typeface="+mj-ea"/>
                <a:cs typeface="+mj-cs"/>
              </a:rPr>
              <a:t/>
            </a:r>
            <a:br>
              <a:rPr lang="en-US" altLang="en-US" sz="4000" dirty="0">
                <a:solidFill>
                  <a:srgbClr val="0000FF"/>
                </a:solidFill>
                <a:latin typeface="+mj-lt"/>
                <a:ea typeface="+mj-ea"/>
                <a:cs typeface="+mj-cs"/>
              </a:rPr>
            </a:br>
            <a:r>
              <a:rPr lang="en-US" altLang="en-US" sz="2800" dirty="0">
                <a:solidFill>
                  <a:srgbClr val="0000FF"/>
                </a:solidFill>
                <a:latin typeface="+mj-lt"/>
                <a:ea typeface="+mj-ea"/>
                <a:cs typeface="+mj-cs"/>
              </a:rPr>
              <a:t>In Minimizing and Preventing Diagnosis Error and Delay</a:t>
            </a:r>
            <a:endParaRPr lang="en-US" altLang="en-US" sz="4000" dirty="0">
              <a:solidFill>
                <a:srgbClr val="0000FF"/>
              </a:solidFill>
              <a:latin typeface="+mj-lt"/>
              <a:ea typeface="+mj-ea"/>
              <a:cs typeface="+mj-cs"/>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noChangeArrowheads="1"/>
          </p:cNvPicPr>
          <p:nvPr/>
        </p:nvPicPr>
        <p:blipFill>
          <a:blip r:embed="rId2" cstate="print"/>
          <a:srcRect/>
          <a:stretch>
            <a:fillRect/>
          </a:stretch>
        </p:blipFill>
        <p:spPr bwMode="auto">
          <a:xfrm>
            <a:off x="731838" y="-304800"/>
            <a:ext cx="8640762" cy="7351713"/>
          </a:xfrm>
          <a:prstGeom prst="rect">
            <a:avLst/>
          </a:prstGeom>
          <a:noFill/>
          <a:ln w="9525">
            <a:noFill/>
            <a:miter lim="800000"/>
            <a:headEnd/>
            <a:tailEnd/>
          </a:ln>
        </p:spPr>
      </p:pic>
      <p:sp>
        <p:nvSpPr>
          <p:cNvPr id="108547" name="Slide Number Placeholder 2"/>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9110A905-1BE7-4729-BDCF-A9E82E4BE0E5}" type="slidenum">
              <a:rPr lang="en-US" sz="1200">
                <a:solidFill>
                  <a:schemeClr val="tx1">
                    <a:tint val="75000"/>
                  </a:schemeClr>
                </a:solidFill>
                <a:latin typeface="Arial" pitchFamily="34" charset="0"/>
              </a:rPr>
              <a:pPr algn="r" fontAlgn="auto">
                <a:spcBef>
                  <a:spcPts val="0"/>
                </a:spcBef>
                <a:spcAft>
                  <a:spcPts val="0"/>
                </a:spcAft>
                <a:defRPr/>
              </a:pPr>
              <a:t>67</a:t>
            </a:fld>
            <a:endParaRPr lang="en-US" sz="1200">
              <a:solidFill>
                <a:schemeClr val="tx1">
                  <a:tint val="75000"/>
                </a:schemeClr>
              </a:solidFill>
              <a:latin typeface="Arial" pitchFamily="34" charset="0"/>
            </a:endParaRPr>
          </a:p>
        </p:txBody>
      </p:sp>
      <p:sp>
        <p:nvSpPr>
          <p:cNvPr id="4" name="Rectangle 3"/>
          <p:cNvSpPr/>
          <p:nvPr/>
        </p:nvSpPr>
        <p:spPr>
          <a:xfrm rot="16200000">
            <a:off x="-1056147" y="3973053"/>
            <a:ext cx="3724161" cy="369332"/>
          </a:xfrm>
          <a:prstGeom prst="rect">
            <a:avLst/>
          </a:prstGeom>
        </p:spPr>
        <p:txBody>
          <a:bodyPr wrap="none">
            <a:spAutoFit/>
          </a:bodyPr>
          <a:lstStyle/>
          <a:p>
            <a:r>
              <a:rPr lang="en-US" dirty="0" smtClean="0"/>
              <a:t>Ricardo </a:t>
            </a:r>
            <a:r>
              <a:rPr lang="en-US" dirty="0" err="1" smtClean="0"/>
              <a:t>Levins</a:t>
            </a:r>
            <a:r>
              <a:rPr lang="en-US" dirty="0" smtClean="0"/>
              <a:t> Morales Art Studio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owerpoint template Mount Auburn Office Practice Improvement Projec">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3729</TotalTime>
  <Words>2013</Words>
  <Application>Microsoft Office PowerPoint</Application>
  <PresentationFormat>On-screen Show (4:3)</PresentationFormat>
  <Paragraphs>369</Paragraphs>
  <Slides>67</Slides>
  <Notes>6</Notes>
  <HiddenSlides>0</HiddenSlides>
  <MMClips>0</MMClips>
  <ScaleCrop>false</ScaleCrop>
  <HeadingPairs>
    <vt:vector size="4" baseType="variant">
      <vt:variant>
        <vt:lpstr>Theme</vt:lpstr>
      </vt:variant>
      <vt:variant>
        <vt:i4>2</vt:i4>
      </vt:variant>
      <vt:variant>
        <vt:lpstr>Slide Titles</vt:lpstr>
      </vt:variant>
      <vt:variant>
        <vt:i4>67</vt:i4>
      </vt:variant>
    </vt:vector>
  </HeadingPairs>
  <TitlesOfParts>
    <vt:vector size="69" baseType="lpstr">
      <vt:lpstr>Office Theme</vt:lpstr>
      <vt:lpstr>powerpoint template Mount Auburn Office Practice Improvement Projec</vt:lpstr>
      <vt:lpstr>Welcome to the  Mount Auburn  Practice Improvement Program Community Learning Session</vt:lpstr>
      <vt:lpstr> Understanding and Preventing Diagnostic Errors in Medicine    Mount Auburn  Practice Improvement Program    March 4, 2016</vt:lpstr>
      <vt:lpstr>Financial Conflicts/Disclosures</vt:lpstr>
      <vt:lpstr>Learning Objectives</vt:lpstr>
      <vt:lpstr>IOM Quality Reports </vt:lpstr>
      <vt:lpstr>PowerPoint Presentation</vt:lpstr>
      <vt:lpstr>8 IOM Goals to Improve Diagnosis and Reduce Diagnostic Error</vt:lpstr>
      <vt:lpstr>8 IOM Goals to Improve Diagnosis and Reduce Diagnostic Error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Failure to Consider:  Cognitive vs. System Problem? </vt:lpstr>
      <vt:lpstr>PowerPoint Presentation</vt:lpstr>
      <vt:lpstr>2 Key Improvement Concepts </vt:lpstr>
      <vt:lpstr>Diagnostic Risk  Situational Awareness</vt:lpstr>
      <vt:lpstr>PowerPoint Presentation</vt:lpstr>
      <vt:lpstr>PowerPoint Presentation</vt:lpstr>
      <vt:lpstr>PowerPoint Presentation</vt:lpstr>
      <vt:lpstr>PowerPoint Presentation</vt:lpstr>
      <vt:lpstr>Diagnostic Pitfalls</vt:lpstr>
      <vt:lpstr>PowerPoint Presentation</vt:lpstr>
      <vt:lpstr>PowerPoint Presentation</vt:lpstr>
      <vt:lpstr>Heuristic or Bias</vt:lpstr>
      <vt:lpstr>PowerPoint Presentation</vt:lpstr>
      <vt:lpstr>Diagnostic Risk  Safety Nets</vt:lpstr>
      <vt:lpstr>Principles for Leveraging, Learning, Lessening Diagnostic Error in Medicine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Feedback –Key Role in Safety</vt:lpstr>
      <vt:lpstr>Examples of Feedback Learning</vt:lpstr>
      <vt:lpstr>Feedback- Challenges</vt:lpstr>
      <vt:lpstr>PowerPoint Presentation</vt:lpstr>
      <vt:lpstr>Fatigue Checklist (27 diagnoses)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Partners HealthCare System,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Gordon Schiff</dc:creator>
  <cp:lastModifiedBy>Emily Biocchi</cp:lastModifiedBy>
  <cp:revision>123</cp:revision>
  <dcterms:created xsi:type="dcterms:W3CDTF">2015-02-24T22:47:56Z</dcterms:created>
  <dcterms:modified xsi:type="dcterms:W3CDTF">2016-03-03T16:41:27Z</dcterms:modified>
</cp:coreProperties>
</file>